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71"/>
  </p:notesMasterIdLst>
  <p:sldIdLst>
    <p:sldId id="516" r:id="rId5"/>
    <p:sldId id="572" r:id="rId6"/>
    <p:sldId id="573" r:id="rId7"/>
    <p:sldId id="553" r:id="rId8"/>
    <p:sldId id="554" r:id="rId9"/>
    <p:sldId id="556" r:id="rId10"/>
    <p:sldId id="574" r:id="rId11"/>
    <p:sldId id="267" r:id="rId12"/>
    <p:sldId id="520" r:id="rId13"/>
    <p:sldId id="575" r:id="rId14"/>
    <p:sldId id="257" r:id="rId15"/>
    <p:sldId id="559" r:id="rId16"/>
    <p:sldId id="281" r:id="rId17"/>
    <p:sldId id="576" r:id="rId18"/>
    <p:sldId id="567" r:id="rId19"/>
    <p:sldId id="314" r:id="rId20"/>
    <p:sldId id="563" r:id="rId21"/>
    <p:sldId id="284" r:id="rId22"/>
    <p:sldId id="282" r:id="rId23"/>
    <p:sldId id="569" r:id="rId24"/>
    <p:sldId id="280" r:id="rId25"/>
    <p:sldId id="285" r:id="rId26"/>
    <p:sldId id="568" r:id="rId27"/>
    <p:sldId id="286" r:id="rId28"/>
    <p:sldId id="525" r:id="rId29"/>
    <p:sldId id="293" r:id="rId30"/>
    <p:sldId id="570" r:id="rId31"/>
    <p:sldId id="287" r:id="rId32"/>
    <p:sldId id="288" r:id="rId33"/>
    <p:sldId id="528" r:id="rId34"/>
    <p:sldId id="529" r:id="rId35"/>
    <p:sldId id="530" r:id="rId36"/>
    <p:sldId id="532" r:id="rId37"/>
    <p:sldId id="533" r:id="rId38"/>
    <p:sldId id="571" r:id="rId39"/>
    <p:sldId id="295" r:id="rId40"/>
    <p:sldId id="555" r:id="rId41"/>
    <p:sldId id="536" r:id="rId42"/>
    <p:sldId id="577" r:id="rId43"/>
    <p:sldId id="538" r:id="rId44"/>
    <p:sldId id="305" r:id="rId45"/>
    <p:sldId id="306" r:id="rId46"/>
    <p:sldId id="579" r:id="rId47"/>
    <p:sldId id="578" r:id="rId48"/>
    <p:sldId id="309" r:id="rId49"/>
    <p:sldId id="551" r:id="rId50"/>
    <p:sldId id="580" r:id="rId51"/>
    <p:sldId id="537" r:id="rId52"/>
    <p:sldId id="298" r:id="rId53"/>
    <p:sldId id="552" r:id="rId54"/>
    <p:sldId id="582" r:id="rId55"/>
    <p:sldId id="545" r:id="rId56"/>
    <p:sldId id="584" r:id="rId57"/>
    <p:sldId id="581" r:id="rId58"/>
    <p:sldId id="546" r:id="rId59"/>
    <p:sldId id="583" r:id="rId60"/>
    <p:sldId id="547" r:id="rId61"/>
    <p:sldId id="297" r:id="rId62"/>
    <p:sldId id="313" r:id="rId63"/>
    <p:sldId id="549" r:id="rId64"/>
    <p:sldId id="550" r:id="rId65"/>
    <p:sldId id="519" r:id="rId66"/>
    <p:sldId id="548" r:id="rId67"/>
    <p:sldId id="543" r:id="rId68"/>
    <p:sldId id="542" r:id="rId69"/>
    <p:sldId id="53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E1"/>
    <a:srgbClr val="F5F5F5"/>
    <a:srgbClr val="EFF5FB"/>
    <a:srgbClr val="FFFFFF"/>
    <a:srgbClr val="FFC9C9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0DFC91-8B3D-4B23-986F-2A768AF0E5F6}" v="3157" dt="2023-09-03T20:01:36.7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29" autoAdjust="0"/>
    <p:restoredTop sz="83844" autoAdjust="0"/>
  </p:normalViewPr>
  <p:slideViewPr>
    <p:cSldViewPr snapToGrid="0">
      <p:cViewPr varScale="1">
        <p:scale>
          <a:sx n="98" d="100"/>
          <a:sy n="98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9253-3805-4551-B740-C79F765259FE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801F0-D936-4D13-A252-D2AA1280F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87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0C58A-EE4C-492A-80BB-EEBA0CC034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72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65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31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8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89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model behaves as a native PyTorch “</a:t>
            </a:r>
            <a:r>
              <a:rPr lang="en-US" sz="1100" dirty="0" err="1">
                <a:latin typeface="Aptos Mono" panose="020B0009020202020204" pitchFamily="49" charset="0"/>
              </a:rPr>
              <a:t>nn.Module</a:t>
            </a:r>
            <a:r>
              <a:rPr lang="en-US" sz="1100" dirty="0">
                <a:latin typeface="Aptos Mono" panose="020B0009020202020204" pitchFamily="49" charset="0"/>
              </a:rPr>
              <a:t>” </a:t>
            </a:r>
            <a:r>
              <a:rPr lang="en-US" dirty="0"/>
              <a:t>and can be trained + used in deep learning workflows.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6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9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96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4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latin typeface="Aptos" panose="020B0004020202020204" pitchFamily="34" charset="0"/>
              </a:rPr>
              <a:t>GNNBuilder comes with a modular C++ HLS header library for GNN compute!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Aptos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latin typeface="Aptos" panose="020B0004020202020204" pitchFamily="34" charset="0"/>
              </a:rPr>
              <a:t>This is where all the HW components are implemented for HLS.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Aptos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latin typeface="Aptos" panose="020B0004020202020204" pitchFamily="34" charset="0"/>
              </a:rPr>
              <a:t>Components of the same type (layers, aggregations, …) follow a common template and signature interface.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Aptos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latin typeface="Aptos" panose="020B0004020202020204" pitchFamily="34" charset="0"/>
              </a:rPr>
              <a:t>Open Source: anyone can look and use!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Aptos" panose="020B00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1200" dirty="0">
                <a:latin typeface="Aptos" panose="020B0004020202020204" pitchFamily="34" charset="0"/>
              </a:rPr>
              <a:t>Each PyTorch Geometric layer has an equivalent hardware kernel: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ptos" panose="020B0004020202020204" pitchFamily="34" charset="0"/>
              </a:rPr>
              <a:t>GCN, GIN, </a:t>
            </a:r>
            <a:r>
              <a:rPr lang="en-US" sz="1200" dirty="0" err="1">
                <a:latin typeface="Aptos" panose="020B0004020202020204" pitchFamily="34" charset="0"/>
              </a:rPr>
              <a:t>GraphSAGE</a:t>
            </a:r>
            <a:r>
              <a:rPr lang="en-US" sz="1200" dirty="0">
                <a:latin typeface="Aptos" panose="020B0004020202020204" pitchFamily="34" charset="0"/>
              </a:rPr>
              <a:t>, PNA, …</a:t>
            </a:r>
          </a:p>
          <a:p>
            <a:pPr marL="0" indent="0">
              <a:buNone/>
            </a:pPr>
            <a:endParaRPr lang="en-US" sz="1200" dirty="0">
              <a:latin typeface="Aptos" panose="020B0004020202020204" pitchFamily="34" charset="0"/>
            </a:endParaRPr>
          </a:p>
          <a:p>
            <a:pPr marL="0" indent="0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1200" dirty="0">
                <a:latin typeface="Aptos" panose="020B0004020202020204" pitchFamily="34" charset="0"/>
              </a:rPr>
              <a:t>Extra building blocks used throughout: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ptos" panose="020B0004020202020204" pitchFamily="34" charset="0"/>
              </a:rPr>
              <a:t>Linear Layers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ptos" panose="020B0004020202020204" pitchFamily="34" charset="0"/>
              </a:rPr>
              <a:t>Activations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ptos" panose="020B0004020202020204" pitchFamily="34" charset="0"/>
              </a:rPr>
              <a:t>Aggregations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ptos" panose="020B0004020202020204" pitchFamily="34" charset="0"/>
              </a:rPr>
              <a:t>Degree + Neighbor Table Processing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Aptos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40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37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60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94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73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66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66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u="sng" dirty="0"/>
              <a:t>Analytical Model</a:t>
            </a:r>
          </a:p>
          <a:p>
            <a:pPr marL="0" indent="0" algn="l">
              <a:buNone/>
            </a:pPr>
            <a:r>
              <a:rPr lang="en-US" dirty="0"/>
              <a:t>Look at HLS code and translate to Python model to calculate a rough estimate of clock cycles and resources.</a:t>
            </a:r>
          </a:p>
          <a:p>
            <a:pPr marL="0" indent="0" algn="l">
              <a:buNone/>
            </a:pPr>
            <a:endParaRPr lang="en-US" dirty="0"/>
          </a:p>
          <a:p>
            <a:pPr algn="l"/>
            <a:r>
              <a:rPr lang="en-US" sz="1200" b="1" dirty="0">
                <a:latin typeface="Aptos" panose="020B0004020202020204" pitchFamily="34" charset="0"/>
              </a:rPr>
              <a:t>Complete Failure!</a:t>
            </a:r>
          </a:p>
          <a:p>
            <a:pPr algn="l"/>
            <a:r>
              <a:rPr lang="en-US" sz="1200" dirty="0">
                <a:latin typeface="Aptos" panose="020B0004020202020204" pitchFamily="34" charset="0"/>
              </a:rPr>
              <a:t>Too much complexity in HLS synth + mapping and dynamic runtime workload make it hard to do this accurately.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marL="0" indent="0" algn="l">
              <a:buNone/>
            </a:pPr>
            <a:r>
              <a:rPr lang="en-US" b="1" u="sng" dirty="0"/>
              <a:t>Fitted Model</a:t>
            </a:r>
          </a:p>
          <a:p>
            <a:pPr marL="0" indent="0" algn="l">
              <a:spcBef>
                <a:spcPts val="1800"/>
              </a:spcBef>
              <a:buNone/>
            </a:pPr>
            <a:r>
              <a:rPr lang="en-US" dirty="0"/>
              <a:t>Use a random forest model and fit to a dataset of 400 randomly sampled model designs + configurations.</a:t>
            </a:r>
          </a:p>
          <a:p>
            <a:pPr marL="0" indent="0" algn="l">
              <a:spcBef>
                <a:spcPts val="1800"/>
              </a:spcBef>
              <a:buNone/>
            </a:pPr>
            <a:r>
              <a:rPr lang="en-US" dirty="0"/>
              <a:t>The ML model acts as a “smart interpolator” of the sparsely sampled configuration space.</a:t>
            </a:r>
          </a:p>
          <a:p>
            <a:pPr algn="l"/>
            <a:endParaRPr lang="en-US" dirty="0"/>
          </a:p>
          <a:p>
            <a:pPr algn="l"/>
            <a:r>
              <a:rPr lang="en-US" sz="1200" b="1" dirty="0">
                <a:latin typeface="Aptos" panose="020B0004020202020204" pitchFamily="34" charset="0"/>
              </a:rPr>
              <a:t>Success!</a:t>
            </a:r>
          </a:p>
          <a:p>
            <a:pPr algn="l"/>
            <a:r>
              <a:rPr lang="en-US" sz="1200" dirty="0">
                <a:latin typeface="Aptos" panose="020B0004020202020204" pitchFamily="34" charset="0"/>
              </a:rPr>
              <a:t>This approach has good cross-validation error even with a very small sampled dataset of designs.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18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ptos" panose="020B0004020202020204" pitchFamily="34" charset="0"/>
              </a:rPr>
              <a:t>We achieve accurate predictions for latency and BRAM usage with low error that generalize to unfitted designs.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44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65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8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52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7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17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84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098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ptos" panose="020B0004020202020204" pitchFamily="34" charset="0"/>
              </a:rPr>
              <a:t>Both accelerator design generation and build flows are accessed via the GNNBuilder Python API.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861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02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141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846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9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712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212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1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069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0C58A-EE4C-492A-80BB-EEBA0CC0346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728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808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106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06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6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25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5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5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01F0-D936-4D13-A252-D2AA1280F8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7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0109-B404-EF1B-E63B-E815E724A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907D9-FB83-3975-9AFA-DC4C894CD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10571-D105-63EB-4FBA-1ABD429B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0424-E65A-4D64-9558-26B2CFD8CC7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76586-7D5D-538B-1CD8-819CFEB52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E2CB4-4869-824D-50AC-BCB35359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0340E-9B73-49DF-95FE-04904C046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64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DC77-E475-650F-3026-150E7BD96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1AAA-7246-3DA9-4096-ED7FA1E2C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6C3B2-FA3A-E5B4-CCDA-AE8CE02EA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0424-E65A-4D64-9558-26B2CFD8CC7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03663-8FB2-30E9-8616-2986A3728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D10E0-FAC4-B44D-9D8B-8958CB07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0340E-9B73-49DF-95FE-04904C046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36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63D51-9A33-F57D-1FA4-43522ADA4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0EB3D-93CB-6F23-7178-8A63CADA6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F89B3-7369-1503-F052-F3DF7BEC0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0424-E65A-4D64-9558-26B2CFD8CC7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1421C-ADCE-7B7B-F593-355AB0CB6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73E6-0B12-B51E-7B43-33E671574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0340E-9B73-49DF-95FE-04904C046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29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6291C-F9AF-D9A9-B32D-923630820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8FA9F-CA4E-020A-B554-AD7C2CC6A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802C6-77B1-3444-B264-5F42A7F8F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8C9BC-2044-BC16-B757-D4451AB3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0424-E65A-4D64-9558-26B2CFD8CC7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7563F-4730-4B2C-C46E-5911CB986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B953D-E23B-1454-11FF-889A2BCF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0340E-9B73-49DF-95FE-04904C046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128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3D76-D6F8-DEB8-975B-F33002FD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5ED711-95EF-7D9B-2EF9-7D2D67068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0424-E65A-4D64-9558-26B2CFD8CC7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F46BC-4275-CD5D-9FB8-AA9A068E6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1C8C4-005E-95F3-FF7B-8CCBE6AF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0340E-9B73-49DF-95FE-04904C046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81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1509EF-3AA5-1E00-9A58-7F095E80E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0424-E65A-4D64-9558-26B2CFD8CC7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ABC956-086F-16F2-60AB-52634ADA3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E1214-8CDC-2368-B2B6-9ED130A3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0340E-9B73-49DF-95FE-04904C046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64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y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F7A4AC-88DB-41C5-AE00-5E2A8C4D6675}"/>
              </a:ext>
            </a:extLst>
          </p:cNvPr>
          <p:cNvSpPr/>
          <p:nvPr/>
        </p:nvSpPr>
        <p:spPr>
          <a:xfrm>
            <a:off x="0" y="0"/>
            <a:ext cx="12192000" cy="522514"/>
          </a:xfrm>
          <a:prstGeom prst="rect">
            <a:avLst/>
          </a:prstGeom>
          <a:solidFill>
            <a:srgbClr val="B3A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80B6FE-061E-424F-ADED-325E8D09EF12}"/>
              </a:ext>
            </a:extLst>
          </p:cNvPr>
          <p:cNvSpPr/>
          <p:nvPr/>
        </p:nvSpPr>
        <p:spPr>
          <a:xfrm>
            <a:off x="-9" y="6638927"/>
            <a:ext cx="12192000" cy="219075"/>
          </a:xfrm>
          <a:prstGeom prst="rect">
            <a:avLst/>
          </a:prstGeom>
          <a:solidFill>
            <a:srgbClr val="B3A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126" y="1647825"/>
            <a:ext cx="11010167" cy="2447926"/>
          </a:xfrm>
        </p:spPr>
        <p:txBody>
          <a:bodyPr anchor="t">
            <a:noAutofit/>
          </a:bodyPr>
          <a:lstStyle>
            <a:lvl1pPr algn="ctr">
              <a:defRPr sz="5400" b="1" spc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9116C07-C5EC-40A2-90D8-C7EE4A73F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710854" y="1"/>
            <a:ext cx="1481145" cy="52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253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1734D4-ED84-7357-C7E6-1322D8414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6" y="718039"/>
            <a:ext cx="11318928" cy="717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1B015-8CAA-44D9-EF08-E4850AA64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6536" y="1445915"/>
            <a:ext cx="11318928" cy="494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AB4396-31CC-574C-159E-AD14EF97ED28}"/>
              </a:ext>
            </a:extLst>
          </p:cNvPr>
          <p:cNvSpPr/>
          <p:nvPr/>
        </p:nvSpPr>
        <p:spPr>
          <a:xfrm>
            <a:off x="0" y="0"/>
            <a:ext cx="12192000" cy="522514"/>
          </a:xfrm>
          <a:prstGeom prst="rect">
            <a:avLst/>
          </a:prstGeom>
          <a:solidFill>
            <a:srgbClr val="B3A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ptos" panose="020B00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1AC1B-5149-55D8-2E08-CACE30E895F0}"/>
              </a:ext>
            </a:extLst>
          </p:cNvPr>
          <p:cNvSpPr/>
          <p:nvPr/>
        </p:nvSpPr>
        <p:spPr>
          <a:xfrm>
            <a:off x="-9" y="6638927"/>
            <a:ext cx="12192000" cy="219075"/>
          </a:xfrm>
          <a:prstGeom prst="rect">
            <a:avLst/>
          </a:prstGeom>
          <a:solidFill>
            <a:srgbClr val="B3A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>
              <a:latin typeface="Aptos" panose="020B00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362E62-5BC7-D57B-5A57-F3419A791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10710854" y="1"/>
            <a:ext cx="1481145" cy="52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DDAA6-07FD-3528-F5FB-AC311989D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638927"/>
            <a:ext cx="2743200" cy="2190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  <a:latin typeface="Aptos" panose="020B0004020202020204" pitchFamily="34" charset="0"/>
              </a:defRPr>
            </a:lvl1pPr>
          </a:lstStyle>
          <a:p>
            <a:fld id="{4DA10424-E65A-4D64-9558-26B2CFD8CC7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51DEE-43D8-AF19-E3A8-48106FA23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38924"/>
            <a:ext cx="411480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ptos" panose="020B00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5BF00-BF07-21E9-037D-98B076FC2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638924"/>
            <a:ext cx="2743200" cy="2190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Aptos" panose="020B0004020202020204" pitchFamily="34" charset="0"/>
              </a:defRPr>
            </a:lvl1pPr>
          </a:lstStyle>
          <a:p>
            <a:fld id="{8930340E-9B73-49DF-95FE-04904C046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38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harclab.ece.gatech.edu/" TargetMode="External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7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rc-lab/gnn-builder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sharc-lab.github.io/gnn-builder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5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Relationship Id="rId9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11.jp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64.png"/><Relationship Id="rId4" Type="http://schemas.openxmlformats.org/officeDocument/2006/relationships/image" Target="../media/image61.jpg"/><Relationship Id="rId9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1C0E152D-35C2-4F32-A32D-97EC0269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7" y="390027"/>
            <a:ext cx="11302464" cy="22975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 defTabSz="914400"/>
            <a:r>
              <a:rPr lang="en-US" sz="6000" dirty="0">
                <a:solidFill>
                  <a:schemeClr val="tx1"/>
                </a:solidFill>
                <a:latin typeface="Aptos" panose="020B0004020202020204" pitchFamily="34" charset="0"/>
                <a:cs typeface="+mj-cs"/>
              </a:rPr>
              <a:t>GNNBuilder</a:t>
            </a:r>
            <a:br>
              <a:rPr lang="en-US" sz="3600" dirty="0">
                <a:solidFill>
                  <a:schemeClr val="tx1"/>
                </a:solidFill>
                <a:latin typeface="Aptos" panose="020B0004020202020204" pitchFamily="34" charset="0"/>
                <a:cs typeface="+mj-cs"/>
              </a:rPr>
            </a:br>
            <a:r>
              <a:rPr lang="en-US" sz="3200" b="0" dirty="0">
                <a:solidFill>
                  <a:schemeClr val="tx1"/>
                </a:solidFill>
                <a:latin typeface="Aptos" panose="020B0004020202020204" pitchFamily="34" charset="0"/>
                <a:cs typeface="+mj-cs"/>
              </a:rPr>
              <a:t>An Automated</a:t>
            </a:r>
            <a:r>
              <a:rPr lang="en-US" sz="3200" dirty="0">
                <a:solidFill>
                  <a:schemeClr val="tx1"/>
                </a:solidFill>
                <a:latin typeface="Aptos" panose="020B0004020202020204" pitchFamily="34" charset="0"/>
                <a:cs typeface="+mj-cs"/>
              </a:rPr>
              <a:t> </a:t>
            </a:r>
            <a:r>
              <a:rPr lang="en-US" sz="3200" b="0" dirty="0">
                <a:solidFill>
                  <a:schemeClr val="tx1"/>
                </a:solidFill>
                <a:latin typeface="Aptos" panose="020B0004020202020204" pitchFamily="34" charset="0"/>
                <a:cs typeface="+mj-cs"/>
              </a:rPr>
              <a:t>Framework</a:t>
            </a:r>
            <a:r>
              <a:rPr lang="en-US" sz="3200" dirty="0">
                <a:solidFill>
                  <a:schemeClr val="tx1"/>
                </a:solidFill>
                <a:latin typeface="Aptos" panose="020B0004020202020204" pitchFamily="34" charset="0"/>
                <a:cs typeface="+mj-cs"/>
              </a:rPr>
              <a:t> </a:t>
            </a:r>
            <a:r>
              <a:rPr lang="en-US" sz="3200" b="0" dirty="0">
                <a:solidFill>
                  <a:schemeClr val="tx1"/>
                </a:solidFill>
                <a:latin typeface="Aptos" panose="020B0004020202020204" pitchFamily="34" charset="0"/>
                <a:cs typeface="+mj-cs"/>
              </a:rPr>
              <a:t>for Generic Graph Neural Network Accelerator Generation, Simulation, and Optimization</a:t>
            </a:r>
            <a:endParaRPr lang="en-US" sz="3600" b="0" dirty="0">
              <a:solidFill>
                <a:schemeClr val="tx1"/>
              </a:solidFill>
              <a:latin typeface="Aptos" panose="020B0004020202020204" pitchFamily="34" charset="0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6EDFFF0-6A6F-4CC4-8579-B1384C3526CF}"/>
              </a:ext>
            </a:extLst>
          </p:cNvPr>
          <p:cNvSpPr txBox="1">
            <a:spLocks/>
          </p:cNvSpPr>
          <p:nvPr/>
        </p:nvSpPr>
        <p:spPr>
          <a:xfrm>
            <a:off x="344557" y="5584674"/>
            <a:ext cx="12065068" cy="950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spc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Aptos" panose="020B0004020202020204" pitchFamily="34" charset="0"/>
              </a:rPr>
              <a:t>Stefan Abi-Karam</a:t>
            </a:r>
            <a:r>
              <a:rPr lang="en-US" sz="2000" b="0" baseline="30000" dirty="0">
                <a:solidFill>
                  <a:schemeClr val="tx1"/>
                </a:solidFill>
                <a:latin typeface="Aptos" panose="020B0004020202020204" pitchFamily="34" charset="0"/>
              </a:rPr>
              <a:t>1,2</a:t>
            </a:r>
            <a:r>
              <a:rPr lang="en-US" sz="2000" b="0" dirty="0">
                <a:solidFill>
                  <a:schemeClr val="tx1"/>
                </a:solidFill>
                <a:latin typeface="Aptos" panose="020B0004020202020204" pitchFamily="34" charset="0"/>
              </a:rPr>
              <a:t>, Cong Hao</a:t>
            </a:r>
            <a:r>
              <a:rPr lang="en-US" sz="2000" b="0" baseline="30000" dirty="0">
                <a:solidFill>
                  <a:schemeClr val="tx1"/>
                </a:solidFill>
                <a:latin typeface="Aptos" panose="020B0004020202020204" pitchFamily="34" charset="0"/>
              </a:rPr>
              <a:t>1</a:t>
            </a:r>
          </a:p>
          <a:p>
            <a:pPr algn="l">
              <a:lnSpc>
                <a:spcPct val="100000"/>
              </a:lnSpc>
            </a:pPr>
            <a:r>
              <a:rPr lang="en-US" sz="1600" b="0" baseline="30000" dirty="0">
                <a:solidFill>
                  <a:schemeClr val="tx1"/>
                </a:solidFill>
                <a:latin typeface="Aptos" panose="020B0004020202020204" pitchFamily="34" charset="0"/>
              </a:rPr>
              <a:t>1</a:t>
            </a:r>
            <a:r>
              <a:rPr lang="en-US" sz="1600" b="0" dirty="0">
                <a:solidFill>
                  <a:schemeClr val="tx1"/>
                </a:solidFill>
                <a:latin typeface="Aptos" panose="020B0004020202020204" pitchFamily="34" charset="0"/>
              </a:rPr>
              <a:t>Georgia Institute of Technology, </a:t>
            </a:r>
            <a:r>
              <a:rPr lang="en-US" sz="1600" b="0" baseline="30000" dirty="0">
                <a:solidFill>
                  <a:schemeClr val="tx1"/>
                </a:solidFill>
                <a:latin typeface="Aptos" panose="020B0004020202020204" pitchFamily="34" charset="0"/>
              </a:rPr>
              <a:t>2</a:t>
            </a:r>
            <a:r>
              <a:rPr lang="en-US" sz="1600" b="0" dirty="0">
                <a:solidFill>
                  <a:schemeClr val="tx1"/>
                </a:solidFill>
                <a:latin typeface="Aptos" panose="020B0004020202020204" pitchFamily="34" charset="0"/>
              </a:rPr>
              <a:t>Georgia Tech Research Institute</a:t>
            </a:r>
          </a:p>
          <a:p>
            <a:pPr algn="l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Aptos" panose="020B0004020202020204" pitchFamily="34" charset="0"/>
              </a:rPr>
              <a:t>stefanabikaram@gatech.edu, callie.hao@ece.gatech.edu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30C7B1-AED8-4D62-8EAD-3DA9B749CA7E}"/>
              </a:ext>
            </a:extLst>
          </p:cNvPr>
          <p:cNvSpPr txBox="1"/>
          <p:nvPr/>
        </p:nvSpPr>
        <p:spPr>
          <a:xfrm>
            <a:off x="8037719" y="5742336"/>
            <a:ext cx="2933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/>
            <a:r>
              <a:rPr lang="en-US" i="1" dirty="0" err="1">
                <a:latin typeface="Aptos" panose="020B0004020202020204" pitchFamily="34" charset="0"/>
              </a:rPr>
              <a:t>Sharc</a:t>
            </a:r>
            <a:r>
              <a:rPr lang="en-US" i="1" dirty="0">
                <a:latin typeface="Aptos" panose="020B0004020202020204" pitchFamily="34" charset="0"/>
              </a:rPr>
              <a:t> Lab @ Georgia Tech</a:t>
            </a:r>
            <a:br>
              <a:rPr lang="en-US" i="1" dirty="0">
                <a:latin typeface="Aptos" panose="020B0004020202020204" pitchFamily="34" charset="0"/>
              </a:rPr>
            </a:br>
            <a:r>
              <a:rPr lang="en-US" i="1" dirty="0">
                <a:latin typeface="Aptos" panose="020B0004020202020204" pitchFamily="34" charset="0"/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sharclab.ece.gatech.edu</a:t>
            </a:r>
            <a:endParaRPr lang="en-US" i="1" dirty="0">
              <a:latin typeface="Aptos" panose="020B00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BAFE04B-D743-4EE0-A84E-D7456AFC3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0971" y="5592687"/>
            <a:ext cx="954345" cy="79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ED7ED4-8252-CCBF-DB0B-AC01EF8EE7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35"/>
          <a:stretch/>
        </p:blipFill>
        <p:spPr>
          <a:xfrm>
            <a:off x="901147" y="2687563"/>
            <a:ext cx="10389706" cy="266145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828CDB8-7EE7-6B52-4FAE-8A65955D8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9798" y="695739"/>
            <a:ext cx="664334" cy="6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7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E7B592A-ED6E-A8FA-ED32-19D163D09499}"/>
              </a:ext>
            </a:extLst>
          </p:cNvPr>
          <p:cNvGrpSpPr/>
          <p:nvPr/>
        </p:nvGrpSpPr>
        <p:grpSpPr>
          <a:xfrm>
            <a:off x="1776166" y="1683072"/>
            <a:ext cx="3176409" cy="3774365"/>
            <a:chOff x="1522166" y="1683072"/>
            <a:chExt cx="3176409" cy="377436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BC523E8-49E2-9D53-54B4-2D60663886DE}"/>
                </a:ext>
              </a:extLst>
            </p:cNvPr>
            <p:cNvGrpSpPr/>
            <p:nvPr/>
          </p:nvGrpSpPr>
          <p:grpSpPr>
            <a:xfrm flipV="1">
              <a:off x="2281936" y="3456635"/>
              <a:ext cx="1303537" cy="2000802"/>
              <a:chOff x="8836052" y="1284660"/>
              <a:chExt cx="1303537" cy="200080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73F79B5-14EA-43DB-D90E-3AC74F78E8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1284660"/>
                <a:ext cx="698801" cy="1971838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8B94385-A12F-1AE4-6E98-FD84CCAA2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2102876"/>
                <a:ext cx="1303537" cy="118258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FCC318-D30B-CE27-32DD-0758A5A36668}"/>
                </a:ext>
              </a:extLst>
            </p:cNvPr>
            <p:cNvGrpSpPr/>
            <p:nvPr/>
          </p:nvGrpSpPr>
          <p:grpSpPr>
            <a:xfrm>
              <a:off x="1522166" y="1683072"/>
              <a:ext cx="3176409" cy="1756479"/>
              <a:chOff x="1522166" y="1683072"/>
              <a:chExt cx="3176409" cy="1756479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888AB50-2772-C84A-AB00-6DFF0E1C0A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1683072"/>
                <a:ext cx="650749" cy="1681069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EA5860F-BAC0-C9D4-7AF6-B922FDD235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2283055"/>
                <a:ext cx="1303537" cy="115649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13155F8-2459-A44E-E2C2-E40E856616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2166" y="3389679"/>
                <a:ext cx="3176409" cy="24334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DC8310-3B93-3DAC-273C-96FD4332FF7F}"/>
              </a:ext>
            </a:extLst>
          </p:cNvPr>
          <p:cNvGrpSpPr/>
          <p:nvPr/>
        </p:nvGrpSpPr>
        <p:grpSpPr>
          <a:xfrm>
            <a:off x="486172" y="2999389"/>
            <a:ext cx="2915634" cy="859221"/>
            <a:chOff x="2417379" y="3429000"/>
            <a:chExt cx="2915634" cy="859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05C5A11C-DF95-F46E-8CE5-2A241A3B07EE}"/>
                </a:ext>
              </a:extLst>
            </p:cNvPr>
            <p:cNvSpPr/>
            <p:nvPr/>
          </p:nvSpPr>
          <p:spPr>
            <a:xfrm>
              <a:off x="2417379" y="3429000"/>
              <a:ext cx="2915634" cy="859221"/>
            </a:xfrm>
            <a:prstGeom prst="round2Diag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1BA3CC-8F2B-DE00-D6CF-9116A03BCCF6}"/>
                </a:ext>
              </a:extLst>
            </p:cNvPr>
            <p:cNvGrpSpPr/>
            <p:nvPr/>
          </p:nvGrpSpPr>
          <p:grpSpPr>
            <a:xfrm>
              <a:off x="2512864" y="3615558"/>
              <a:ext cx="2600422" cy="523220"/>
              <a:chOff x="2312279" y="3384725"/>
              <a:chExt cx="2600422" cy="5232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1BC497-E544-7339-66CF-091BADE60D02}"/>
                  </a:ext>
                </a:extLst>
              </p:cNvPr>
              <p:cNvSpPr txBox="1"/>
              <p:nvPr/>
            </p:nvSpPr>
            <p:spPr>
              <a:xfrm>
                <a:off x="2312279" y="3384725"/>
                <a:ext cx="22807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Aptos" panose="020B0004020202020204" pitchFamily="34" charset="0"/>
                    <a:cs typeface="+mj-cs"/>
                  </a:rPr>
                  <a:t>GNNBuilder</a:t>
                </a:r>
                <a:endParaRPr lang="en-US" sz="2000" b="1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9AAEE47-9484-4E89-2D25-386704B67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56387" y="3416255"/>
                <a:ext cx="456314" cy="456314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478E0E-5BD3-505D-3903-85AEB161B968}"/>
              </a:ext>
            </a:extLst>
          </p:cNvPr>
          <p:cNvGrpSpPr/>
          <p:nvPr/>
        </p:nvGrpSpPr>
        <p:grpSpPr>
          <a:xfrm>
            <a:off x="-264435" y="1017444"/>
            <a:ext cx="7001302" cy="4909808"/>
            <a:chOff x="-705059" y="1017444"/>
            <a:chExt cx="7001302" cy="4909808"/>
          </a:xfrm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CE0B99FB-ADFF-2A27-C451-ADD379AEDE3F}"/>
                </a:ext>
              </a:extLst>
            </p:cNvPr>
            <p:cNvSpPr/>
            <p:nvPr/>
          </p:nvSpPr>
          <p:spPr>
            <a:xfrm rot="5400000">
              <a:off x="-667862" y="980247"/>
              <a:ext cx="4909808" cy="4984201"/>
            </a:xfrm>
            <a:prstGeom prst="blockArc">
              <a:avLst>
                <a:gd name="adj1" fmla="val 11595224"/>
                <a:gd name="adj2" fmla="val 21051129"/>
                <a:gd name="adj3" fmla="val 7410"/>
              </a:avLst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01FC308-300E-FE44-0E8D-470ADC321B6C}"/>
                </a:ext>
              </a:extLst>
            </p:cNvPr>
            <p:cNvSpPr/>
            <p:nvPr/>
          </p:nvSpPr>
          <p:spPr>
            <a:xfrm>
              <a:off x="3189243" y="2087229"/>
              <a:ext cx="2645416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Architecture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36F229D-8E45-1EEA-59DE-031EB437D15F}"/>
                </a:ext>
              </a:extLst>
            </p:cNvPr>
            <p:cNvSpPr/>
            <p:nvPr/>
          </p:nvSpPr>
          <p:spPr>
            <a:xfrm>
              <a:off x="2479904" y="1177049"/>
              <a:ext cx="291563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Generic Compute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785E35B-32F5-9849-B21C-2D9F5C49EAB6}"/>
                </a:ext>
              </a:extLst>
            </p:cNvPr>
            <p:cNvSpPr/>
            <p:nvPr/>
          </p:nvSpPr>
          <p:spPr>
            <a:xfrm>
              <a:off x="3650828" y="2997409"/>
              <a:ext cx="2645415" cy="875026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Design Space Exploration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C786890-8EAD-DC1E-9F3D-1E76292D7B61}"/>
                </a:ext>
              </a:extLst>
            </p:cNvPr>
            <p:cNvSpPr/>
            <p:nvPr/>
          </p:nvSpPr>
          <p:spPr>
            <a:xfrm>
              <a:off x="3189243" y="4051095"/>
              <a:ext cx="2645416" cy="87928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Performance Results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4E38CF-BDA6-CFED-982B-81572FA16105}"/>
                </a:ext>
              </a:extLst>
            </p:cNvPr>
            <p:cNvSpPr/>
            <p:nvPr/>
          </p:nvSpPr>
          <p:spPr>
            <a:xfrm>
              <a:off x="2475915" y="5109036"/>
              <a:ext cx="291962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Framework API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B60C00B-D522-0F72-2A2F-CF8942C9110A}"/>
              </a:ext>
            </a:extLst>
          </p:cNvPr>
          <p:cNvCxnSpPr>
            <a:cxnSpLocks/>
          </p:cNvCxnSpPr>
          <p:nvPr/>
        </p:nvCxnSpPr>
        <p:spPr>
          <a:xfrm>
            <a:off x="7726235" y="830317"/>
            <a:ext cx="0" cy="5570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B4C9C7-286F-AA56-5C8E-FECC03C0F915}"/>
              </a:ext>
            </a:extLst>
          </p:cNvPr>
          <p:cNvSpPr txBox="1">
            <a:spLocks/>
          </p:cNvSpPr>
          <p:nvPr/>
        </p:nvSpPr>
        <p:spPr>
          <a:xfrm>
            <a:off x="8133549" y="884608"/>
            <a:ext cx="3690149" cy="53256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Background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DL for Graphs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GNNs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/>
              <a:t>Accelerators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cs typeface="+mj-cs"/>
              </a:rPr>
              <a:t>GNNBuilder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Generic Compute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Architecture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Design Space Exploration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Performance Results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Framework API</a:t>
            </a:r>
            <a:endParaRPr lang="en-US" sz="1800" dirty="0">
              <a:solidFill>
                <a:schemeClr val="bg1">
                  <a:lumMod val="75000"/>
                </a:schemeClr>
              </a:solidFill>
              <a:cs typeface="+mj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Limitations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Ongoing Work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Documentation and Open Source</a:t>
            </a:r>
          </a:p>
        </p:txBody>
      </p:sp>
    </p:spTree>
    <p:extLst>
      <p:ext uri="{BB962C8B-B14F-4D97-AF65-F5344CB8AC3E}">
        <p14:creationId xmlns:p14="http://schemas.microsoft.com/office/powerpoint/2010/main" val="473597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72EBB-74B3-2661-BE98-FF9E37AA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GNN Hardware Acceleration Landscape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7EB9C10-455B-A25B-F54C-CEF53D981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567599"/>
              </p:ext>
            </p:extLst>
          </p:nvPr>
        </p:nvGraphicFramePr>
        <p:xfrm>
          <a:off x="838200" y="1700212"/>
          <a:ext cx="2025488" cy="3457575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025488">
                  <a:extLst>
                    <a:ext uri="{9D8B030D-6E8A-4147-A177-3AD203B41FA5}">
                      <a16:colId xmlns:a16="http://schemas.microsoft.com/office/drawing/2014/main" val="3386704319"/>
                    </a:ext>
                  </a:extLst>
                </a:gridCol>
              </a:tblGrid>
              <a:tr h="307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ptos" panose="020B0004020202020204" pitchFamily="34" charset="0"/>
                        </a:rPr>
                        <a:t>EnGN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883006"/>
                  </a:ext>
                </a:extLst>
              </a:tr>
              <a:tr h="307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ptos" panose="020B0004020202020204" pitchFamily="34" charset="0"/>
                        </a:rPr>
                        <a:t>HyGCN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47855"/>
                  </a:ext>
                </a:extLst>
              </a:tr>
              <a:tr h="307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ptos" panose="020B0004020202020204" pitchFamily="34" charset="0"/>
                        </a:rPr>
                        <a:t>AWB-GCN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617005"/>
                  </a:ext>
                </a:extLst>
              </a:tr>
              <a:tr h="307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ptos" panose="020B0004020202020204" pitchFamily="34" charset="0"/>
                        </a:rPr>
                        <a:t>GRIP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316300"/>
                  </a:ext>
                </a:extLst>
              </a:tr>
              <a:tr h="307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ptos" panose="020B0004020202020204" pitchFamily="34" charset="0"/>
                        </a:rPr>
                        <a:t>Auten et al.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09751"/>
                  </a:ext>
                </a:extLst>
              </a:tr>
              <a:tr h="307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ptos" panose="020B0004020202020204" pitchFamily="34" charset="0"/>
                        </a:rPr>
                        <a:t>Zhang et al.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659882"/>
                  </a:ext>
                </a:extLst>
              </a:tr>
              <a:tr h="307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ptos" panose="020B0004020202020204" pitchFamily="34" charset="0"/>
                        </a:rPr>
                        <a:t>Rubik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309536"/>
                  </a:ext>
                </a:extLst>
              </a:tr>
              <a:tr h="307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ptos" panose="020B0004020202020204" pitchFamily="34" charset="0"/>
                        </a:rPr>
                        <a:t>GCNAX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044881"/>
                  </a:ext>
                </a:extLst>
              </a:tr>
              <a:tr h="307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ptos" panose="020B0004020202020204" pitchFamily="34" charset="0"/>
                        </a:rPr>
                        <a:t>GraphACT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73815"/>
                  </a:ext>
                </a:extLst>
              </a:tr>
              <a:tr h="307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ptos" panose="020B0004020202020204" pitchFamily="34" charset="0"/>
                        </a:rPr>
                        <a:t>BoostGCN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263372"/>
                  </a:ext>
                </a:extLst>
              </a:tr>
              <a:tr h="307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ptos" panose="020B0004020202020204" pitchFamily="34" charset="0"/>
                        </a:rPr>
                        <a:t>I-GCN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9600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415AFA0-2F5E-2EF6-6950-ED7DBB1EA093}"/>
              </a:ext>
            </a:extLst>
          </p:cNvPr>
          <p:cNvSpPr txBox="1"/>
          <p:nvPr/>
        </p:nvSpPr>
        <p:spPr>
          <a:xfrm>
            <a:off x="63887" y="5479339"/>
            <a:ext cx="3682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  <a:cs typeface="Aparajita" panose="020B0502040204020203" pitchFamily="18" charset="0"/>
              </a:rPr>
              <a:t>✅ </a:t>
            </a:r>
            <a:r>
              <a:rPr lang="en-US" sz="2000" b="1" i="1" dirty="0">
                <a:latin typeface="Aptos" panose="020B0004020202020204" pitchFamily="34" charset="0"/>
                <a:cs typeface="Aparajita" panose="020B0502040204020203" pitchFamily="18" charset="0"/>
              </a:rPr>
              <a:t>Hardware Acceleration</a:t>
            </a:r>
          </a:p>
          <a:p>
            <a:r>
              <a:rPr lang="en-US" sz="2000" dirty="0">
                <a:latin typeface="Aptos" panose="020B0004020202020204" pitchFamily="34" charset="0"/>
                <a:cs typeface="Aparajita" panose="020B0502040204020203" pitchFamily="18" charset="0"/>
              </a:rPr>
              <a:t>❌ General Computation</a:t>
            </a:r>
          </a:p>
          <a:p>
            <a:r>
              <a:rPr lang="en-US" sz="2000" dirty="0">
                <a:latin typeface="Aptos" panose="020B0004020202020204" pitchFamily="34" charset="0"/>
                <a:cs typeface="Aparajita" panose="020B0502040204020203" pitchFamily="18" charset="0"/>
              </a:rPr>
              <a:t>❌ End-To-End Automation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FB4C1F-AA2A-D3DB-C1B9-16D27367DFE9}"/>
              </a:ext>
            </a:extLst>
          </p:cNvPr>
          <p:cNvSpPr txBox="1"/>
          <p:nvPr/>
        </p:nvSpPr>
        <p:spPr>
          <a:xfrm>
            <a:off x="4254857" y="5479339"/>
            <a:ext cx="3682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  <a:cs typeface="Aparajita" panose="020B0502040204020203" pitchFamily="18" charset="0"/>
              </a:rPr>
              <a:t>✅ Hardware Acceleration</a:t>
            </a:r>
          </a:p>
          <a:p>
            <a:r>
              <a:rPr lang="en-US" sz="2000" dirty="0">
                <a:latin typeface="Aptos" panose="020B0004020202020204" pitchFamily="34" charset="0"/>
                <a:cs typeface="Aparajita" panose="020B0502040204020203" pitchFamily="18" charset="0"/>
              </a:rPr>
              <a:t>✅ </a:t>
            </a:r>
            <a:r>
              <a:rPr lang="en-US" sz="2000" b="1" i="1" dirty="0">
                <a:latin typeface="Aptos" panose="020B0004020202020204" pitchFamily="34" charset="0"/>
                <a:cs typeface="Aparajita" panose="020B0502040204020203" pitchFamily="18" charset="0"/>
              </a:rPr>
              <a:t>General Computation</a:t>
            </a:r>
          </a:p>
          <a:p>
            <a:r>
              <a:rPr lang="en-US" sz="2000" dirty="0">
                <a:latin typeface="Aptos" panose="020B0004020202020204" pitchFamily="34" charset="0"/>
                <a:cs typeface="Aparajita" panose="020B0502040204020203" pitchFamily="18" charset="0"/>
              </a:rPr>
              <a:t>❌ End-To-End Automation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8FC6D03-F8C0-9782-EE24-CE2D7C5A653A}"/>
              </a:ext>
            </a:extLst>
          </p:cNvPr>
          <p:cNvSpPr/>
          <p:nvPr/>
        </p:nvSpPr>
        <p:spPr>
          <a:xfrm>
            <a:off x="5305425" y="2393008"/>
            <a:ext cx="1581150" cy="389116"/>
          </a:xfrm>
          <a:prstGeom prst="roundRect">
            <a:avLst/>
          </a:prstGeom>
          <a:solidFill>
            <a:schemeClr val="bg1"/>
          </a:solidFill>
          <a:ln w="28575"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ptos" panose="020B0004020202020204" pitchFamily="34" charset="0"/>
              </a:rPr>
              <a:t>GenGNN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DB67C2-DFBD-28A8-A383-5A3A548646BC}"/>
              </a:ext>
            </a:extLst>
          </p:cNvPr>
          <p:cNvSpPr txBox="1"/>
          <p:nvPr/>
        </p:nvSpPr>
        <p:spPr>
          <a:xfrm>
            <a:off x="8363551" y="5479339"/>
            <a:ext cx="38184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  <a:cs typeface="Aparajita" panose="020B0502040204020203" pitchFamily="18" charset="0"/>
              </a:rPr>
              <a:t>✅ Hardware Acceleration</a:t>
            </a:r>
          </a:p>
          <a:p>
            <a:r>
              <a:rPr lang="en-US" sz="2000" dirty="0">
                <a:latin typeface="Aptos" panose="020B0004020202020204" pitchFamily="34" charset="0"/>
                <a:cs typeface="Aparajita" panose="020B0502040204020203" pitchFamily="18" charset="0"/>
              </a:rPr>
              <a:t>✅ General GNN Computation</a:t>
            </a:r>
          </a:p>
          <a:p>
            <a:r>
              <a:rPr lang="en-US" sz="2000" dirty="0">
                <a:latin typeface="Aptos" panose="020B0004020202020204" pitchFamily="34" charset="0"/>
                <a:cs typeface="Aparajita" panose="020B0502040204020203" pitchFamily="18" charset="0"/>
              </a:rPr>
              <a:t>✅ </a:t>
            </a:r>
            <a:r>
              <a:rPr lang="en-US" sz="2000" b="1" i="1" dirty="0">
                <a:latin typeface="Aptos" panose="020B0004020202020204" pitchFamily="34" charset="0"/>
                <a:cs typeface="Aparajita" panose="020B0502040204020203" pitchFamily="18" charset="0"/>
              </a:rPr>
              <a:t>End-To-End Automation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88833EA-F725-B09F-2E27-D12F9D556671}"/>
              </a:ext>
            </a:extLst>
          </p:cNvPr>
          <p:cNvCxnSpPr>
            <a:cxnSpLocks/>
          </p:cNvCxnSpPr>
          <p:nvPr/>
        </p:nvCxnSpPr>
        <p:spPr>
          <a:xfrm>
            <a:off x="3101411" y="1700212"/>
            <a:ext cx="1913546" cy="491440"/>
          </a:xfrm>
          <a:prstGeom prst="line">
            <a:avLst/>
          </a:prstGeom>
          <a:ln w="57150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2A9DF9F-7095-70EC-DEC4-348B8DD0E804}"/>
              </a:ext>
            </a:extLst>
          </p:cNvPr>
          <p:cNvCxnSpPr>
            <a:cxnSpLocks/>
          </p:cNvCxnSpPr>
          <p:nvPr/>
        </p:nvCxnSpPr>
        <p:spPr>
          <a:xfrm flipV="1">
            <a:off x="3101411" y="4325303"/>
            <a:ext cx="1921803" cy="832484"/>
          </a:xfrm>
          <a:prstGeom prst="line">
            <a:avLst/>
          </a:prstGeom>
          <a:ln w="57150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A8152DE-0B39-5032-1776-A8388D2D4F5F}"/>
              </a:ext>
            </a:extLst>
          </p:cNvPr>
          <p:cNvCxnSpPr>
            <a:cxnSpLocks/>
          </p:cNvCxnSpPr>
          <p:nvPr/>
        </p:nvCxnSpPr>
        <p:spPr>
          <a:xfrm>
            <a:off x="7293123" y="2191652"/>
            <a:ext cx="1782511" cy="661954"/>
          </a:xfrm>
          <a:prstGeom prst="line">
            <a:avLst/>
          </a:prstGeom>
          <a:ln w="57150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CED3BE-871F-8200-DC1A-F52094D91A48}"/>
              </a:ext>
            </a:extLst>
          </p:cNvPr>
          <p:cNvCxnSpPr>
            <a:cxnSpLocks/>
          </p:cNvCxnSpPr>
          <p:nvPr/>
        </p:nvCxnSpPr>
        <p:spPr>
          <a:xfrm flipV="1">
            <a:off x="7293123" y="3656909"/>
            <a:ext cx="1789989" cy="668394"/>
          </a:xfrm>
          <a:prstGeom prst="line">
            <a:avLst/>
          </a:prstGeom>
          <a:ln w="57150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1A234E-A532-BA18-A46A-7050C3DD1AFB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6096000" y="2782124"/>
            <a:ext cx="0" cy="383368"/>
          </a:xfrm>
          <a:prstGeom prst="line">
            <a:avLst/>
          </a:prstGeom>
          <a:ln w="38100">
            <a:solidFill>
              <a:srgbClr val="41719C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8A1CA3-1381-0508-E0C7-D7A0F3274A40}"/>
              </a:ext>
            </a:extLst>
          </p:cNvPr>
          <p:cNvGrpSpPr/>
          <p:nvPr/>
        </p:nvGrpSpPr>
        <p:grpSpPr>
          <a:xfrm>
            <a:off x="5014957" y="3165492"/>
            <a:ext cx="2162086" cy="965239"/>
            <a:chOff x="5014957" y="3165492"/>
            <a:chExt cx="2162086" cy="9652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1DC60DE-A337-0305-3C85-3E734E71A96E}"/>
                </a:ext>
              </a:extLst>
            </p:cNvPr>
            <p:cNvSpPr/>
            <p:nvPr/>
          </p:nvSpPr>
          <p:spPr>
            <a:xfrm>
              <a:off x="5014957" y="3165492"/>
              <a:ext cx="2162086" cy="80330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FlowGNN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84907E-55A0-C5E9-F924-1660828F718A}"/>
                </a:ext>
              </a:extLst>
            </p:cNvPr>
            <p:cNvSpPr/>
            <p:nvPr/>
          </p:nvSpPr>
          <p:spPr>
            <a:xfrm>
              <a:off x="5338170" y="3806860"/>
              <a:ext cx="1515659" cy="3238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HPCA 2023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EC8587-1D9B-59A4-906F-96943AB89E2E}"/>
              </a:ext>
            </a:extLst>
          </p:cNvPr>
          <p:cNvGrpSpPr/>
          <p:nvPr/>
        </p:nvGrpSpPr>
        <p:grpSpPr>
          <a:xfrm>
            <a:off x="9191714" y="2853606"/>
            <a:ext cx="2162086" cy="965238"/>
            <a:chOff x="9191714" y="2853606"/>
            <a:chExt cx="2162086" cy="9652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55B068E-106E-2681-A2E3-D02A29CC7CFF}"/>
                </a:ext>
              </a:extLst>
            </p:cNvPr>
            <p:cNvSpPr/>
            <p:nvPr/>
          </p:nvSpPr>
          <p:spPr>
            <a:xfrm>
              <a:off x="9191714" y="2853606"/>
              <a:ext cx="2162086" cy="8033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GNNBuilder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E083C3-82CF-47C7-D6A3-2A069A591C34}"/>
                </a:ext>
              </a:extLst>
            </p:cNvPr>
            <p:cNvSpPr/>
            <p:nvPr/>
          </p:nvSpPr>
          <p:spPr>
            <a:xfrm>
              <a:off x="9514926" y="3494973"/>
              <a:ext cx="1515659" cy="32387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FPL 2023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963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72EBB-74B3-2661-BE98-FF9E37AA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6" y="604396"/>
            <a:ext cx="11318928" cy="717350"/>
          </a:xfrm>
        </p:spPr>
        <p:txBody>
          <a:bodyPr/>
          <a:lstStyle/>
          <a:p>
            <a:pPr algn="l"/>
            <a:r>
              <a:rPr lang="en-US" dirty="0"/>
              <a:t>Design Workflow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DA4900-34E7-70A4-DD5F-30CE6DBC2FB7}"/>
              </a:ext>
            </a:extLst>
          </p:cNvPr>
          <p:cNvGrpSpPr/>
          <p:nvPr/>
        </p:nvGrpSpPr>
        <p:grpSpPr>
          <a:xfrm>
            <a:off x="562730" y="1394470"/>
            <a:ext cx="10984857" cy="4696493"/>
            <a:chOff x="487042" y="1575445"/>
            <a:chExt cx="10984857" cy="469649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C534C23-6676-E1D3-718C-E4994D779A5B}"/>
                </a:ext>
              </a:extLst>
            </p:cNvPr>
            <p:cNvSpPr/>
            <p:nvPr/>
          </p:nvSpPr>
          <p:spPr>
            <a:xfrm>
              <a:off x="487042" y="1575495"/>
              <a:ext cx="3267170" cy="2449623"/>
            </a:xfrm>
            <a:prstGeom prst="roundRect">
              <a:avLst>
                <a:gd name="adj" fmla="val 6600"/>
              </a:avLst>
            </a:prstGeom>
            <a:solidFill>
              <a:schemeClr val="bg1"/>
            </a:solidFill>
            <a:ln w="28575">
              <a:solidFill>
                <a:schemeClr val="tx2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2068" name="Rectangle: Rounded Corners 2067">
              <a:extLst>
                <a:ext uri="{FF2B5EF4-FFF2-40B4-BE49-F238E27FC236}">
                  <a16:creationId xmlns:a16="http://schemas.microsoft.com/office/drawing/2014/main" id="{AC95279B-B667-E061-F05F-23ABE954582E}"/>
                </a:ext>
              </a:extLst>
            </p:cNvPr>
            <p:cNvSpPr/>
            <p:nvPr/>
          </p:nvSpPr>
          <p:spPr>
            <a:xfrm>
              <a:off x="7239136" y="4940723"/>
              <a:ext cx="4220063" cy="1331215"/>
            </a:xfrm>
            <a:prstGeom prst="roundRect">
              <a:avLst>
                <a:gd name="adj" fmla="val 6600"/>
              </a:avLst>
            </a:prstGeom>
            <a:solidFill>
              <a:schemeClr val="bg1"/>
            </a:solidFill>
            <a:ln w="28575">
              <a:solidFill>
                <a:schemeClr val="tx2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ptos" panose="020B0004020202020204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BF7153-3C04-1694-989F-2B2E5DF54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020" y="1636172"/>
              <a:ext cx="2972598" cy="1674563"/>
            </a:xfrm>
            <a:prstGeom prst="rect">
              <a:avLst/>
            </a:prstGeom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8DA758D0-F0A0-D184-74AA-29DA52E2E2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5" t="18458" b="20410"/>
            <a:stretch/>
          </p:blipFill>
          <p:spPr bwMode="auto">
            <a:xfrm>
              <a:off x="7306770" y="5012537"/>
              <a:ext cx="2551628" cy="1216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ands-on Graph Neural Networks with PyTorch &amp; PyTorch Geometric | by  Kung-Hsiang, Huang (Steeve) | Towards Data Science">
              <a:extLst>
                <a:ext uri="{FF2B5EF4-FFF2-40B4-BE49-F238E27FC236}">
                  <a16:creationId xmlns:a16="http://schemas.microsoft.com/office/drawing/2014/main" id="{EB7C02C7-CFA4-4614-3D36-D14C2FF93D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28"/>
            <a:stretch/>
          </p:blipFill>
          <p:spPr bwMode="auto">
            <a:xfrm>
              <a:off x="2230517" y="3277163"/>
              <a:ext cx="1220336" cy="630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PyG 2.0 Released">
              <a:extLst>
                <a:ext uri="{FF2B5EF4-FFF2-40B4-BE49-F238E27FC236}">
                  <a16:creationId xmlns:a16="http://schemas.microsoft.com/office/drawing/2014/main" id="{F0FD5FDF-50F0-7E71-7EF4-5CF069DCCC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861" y="3368118"/>
              <a:ext cx="1339993" cy="448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98FF5C1-14F7-45CE-36C8-A7851EC8AC4E}"/>
                </a:ext>
              </a:extLst>
            </p:cNvPr>
            <p:cNvSpPr/>
            <p:nvPr/>
          </p:nvSpPr>
          <p:spPr>
            <a:xfrm>
              <a:off x="5068759" y="1575445"/>
              <a:ext cx="6390440" cy="2432581"/>
            </a:xfrm>
            <a:prstGeom prst="roundRect">
              <a:avLst>
                <a:gd name="adj" fmla="val 6600"/>
              </a:avLst>
            </a:prstGeom>
            <a:solidFill>
              <a:schemeClr val="bg1"/>
            </a:solidFill>
            <a:ln w="28575">
              <a:solidFill>
                <a:schemeClr val="tx2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ptos" panose="020B0004020202020204" pitchFamily="34" charset="0"/>
              </a:endParaRPr>
            </a:p>
          </p:txBody>
        </p:sp>
        <p:grpSp>
          <p:nvGrpSpPr>
            <p:cNvPr id="2062" name="Group 2061">
              <a:extLst>
                <a:ext uri="{FF2B5EF4-FFF2-40B4-BE49-F238E27FC236}">
                  <a16:creationId xmlns:a16="http://schemas.microsoft.com/office/drawing/2014/main" id="{616B282D-5463-11AC-9051-E34317446F2C}"/>
                </a:ext>
              </a:extLst>
            </p:cNvPr>
            <p:cNvGrpSpPr/>
            <p:nvPr/>
          </p:nvGrpSpPr>
          <p:grpSpPr>
            <a:xfrm>
              <a:off x="5138190" y="1891770"/>
              <a:ext cx="6243727" cy="1923551"/>
              <a:chOff x="343213" y="4901459"/>
              <a:chExt cx="11159328" cy="3246664"/>
            </a:xfrm>
          </p:grpSpPr>
          <p:sp>
            <p:nvSpPr>
              <p:cNvPr id="10" name="正方形/長方形 190">
                <a:extLst>
                  <a:ext uri="{FF2B5EF4-FFF2-40B4-BE49-F238E27FC236}">
                    <a16:creationId xmlns:a16="http://schemas.microsoft.com/office/drawing/2014/main" id="{A3103E8B-154E-FE35-2E44-C167DA891417}"/>
                  </a:ext>
                </a:extLst>
              </p:cNvPr>
              <p:cNvSpPr/>
              <p:nvPr/>
            </p:nvSpPr>
            <p:spPr>
              <a:xfrm>
                <a:off x="5208771" y="7099481"/>
                <a:ext cx="1539574" cy="70986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Logic Synthesis</a:t>
                </a:r>
              </a:p>
            </p:txBody>
          </p:sp>
          <p:sp>
            <p:nvSpPr>
              <p:cNvPr id="11" name="正方形/長方形 190">
                <a:extLst>
                  <a:ext uri="{FF2B5EF4-FFF2-40B4-BE49-F238E27FC236}">
                    <a16:creationId xmlns:a16="http://schemas.microsoft.com/office/drawing/2014/main" id="{2AB8D018-5C63-55F7-6A42-30993069D019}"/>
                  </a:ext>
                </a:extLst>
              </p:cNvPr>
              <p:cNvSpPr/>
              <p:nvPr/>
            </p:nvSpPr>
            <p:spPr>
              <a:xfrm>
                <a:off x="8312576" y="7080315"/>
                <a:ext cx="1502920" cy="709867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Physical Synthesis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F8F4B81-8F2C-9222-E9CC-11D5B081CCD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9022" y="5892211"/>
                <a:ext cx="452253" cy="540088"/>
                <a:chOff x="1360375" y="1742629"/>
                <a:chExt cx="1245287" cy="1487140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00D52CC2-6E0D-25ED-30A1-D0752402397F}"/>
                    </a:ext>
                  </a:extLst>
                </p:cNvPr>
                <p:cNvSpPr/>
                <p:nvPr/>
              </p:nvSpPr>
              <p:spPr>
                <a:xfrm>
                  <a:off x="1672101" y="1742629"/>
                  <a:ext cx="622235" cy="622232"/>
                </a:xfrm>
                <a:custGeom>
                  <a:avLst/>
                  <a:gdLst>
                    <a:gd name="connsiteX0" fmla="*/ 622235 w 622234"/>
                    <a:gd name="connsiteY0" fmla="*/ 311117 h 622234"/>
                    <a:gd name="connsiteX1" fmla="*/ 311117 w 622234"/>
                    <a:gd name="connsiteY1" fmla="*/ 622235 h 622234"/>
                    <a:gd name="connsiteX2" fmla="*/ 0 w 622234"/>
                    <a:gd name="connsiteY2" fmla="*/ 311117 h 622234"/>
                    <a:gd name="connsiteX3" fmla="*/ 311117 w 622234"/>
                    <a:gd name="connsiteY3" fmla="*/ 0 h 622234"/>
                    <a:gd name="connsiteX4" fmla="*/ 622235 w 622234"/>
                    <a:gd name="connsiteY4" fmla="*/ 311117 h 622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2234" h="622234">
                      <a:moveTo>
                        <a:pt x="622235" y="311117"/>
                      </a:moveTo>
                      <a:cubicBezTo>
                        <a:pt x="622235" y="482943"/>
                        <a:pt x="482943" y="622235"/>
                        <a:pt x="311117" y="622235"/>
                      </a:cubicBezTo>
                      <a:cubicBezTo>
                        <a:pt x="139292" y="622235"/>
                        <a:pt x="0" y="482943"/>
                        <a:pt x="0" y="311117"/>
                      </a:cubicBezTo>
                      <a:cubicBezTo>
                        <a:pt x="0" y="139292"/>
                        <a:pt x="139292" y="0"/>
                        <a:pt x="311117" y="0"/>
                      </a:cubicBezTo>
                      <a:cubicBezTo>
                        <a:pt x="482943" y="0"/>
                        <a:pt x="622235" y="139292"/>
                        <a:pt x="622235" y="311117"/>
                      </a:cubicBezTo>
                      <a:close/>
                    </a:path>
                  </a:pathLst>
                </a:custGeom>
                <a:grpFill/>
                <a:ln w="19348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100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977447CB-39F8-DC29-6173-CC4397F1D823}"/>
                    </a:ext>
                  </a:extLst>
                </p:cNvPr>
                <p:cNvSpPr/>
                <p:nvPr/>
              </p:nvSpPr>
              <p:spPr>
                <a:xfrm>
                  <a:off x="1360375" y="2365058"/>
                  <a:ext cx="1245287" cy="727042"/>
                </a:xfrm>
                <a:custGeom>
                  <a:avLst/>
                  <a:gdLst>
                    <a:gd name="connsiteX0" fmla="*/ 1186744 w 1245287"/>
                    <a:gd name="connsiteY0" fmla="*/ 231394 h 727042"/>
                    <a:gd name="connsiteX1" fmla="*/ 1130354 w 1245287"/>
                    <a:gd name="connsiteY1" fmla="*/ 127169 h 727042"/>
                    <a:gd name="connsiteX2" fmla="*/ 856181 w 1245287"/>
                    <a:gd name="connsiteY2" fmla="*/ 6806 h 727042"/>
                    <a:gd name="connsiteX3" fmla="*/ 821764 w 1245287"/>
                    <a:gd name="connsiteY3" fmla="*/ 0 h 727042"/>
                    <a:gd name="connsiteX4" fmla="*/ 426062 w 1245287"/>
                    <a:gd name="connsiteY4" fmla="*/ 0 h 727042"/>
                    <a:gd name="connsiteX5" fmla="*/ 391061 w 1245287"/>
                    <a:gd name="connsiteY5" fmla="*/ 6417 h 727042"/>
                    <a:gd name="connsiteX6" fmla="*/ 115333 w 1245287"/>
                    <a:gd name="connsiteY6" fmla="*/ 127169 h 727042"/>
                    <a:gd name="connsiteX7" fmla="*/ 58943 w 1245287"/>
                    <a:gd name="connsiteY7" fmla="*/ 231394 h 727042"/>
                    <a:gd name="connsiteX8" fmla="*/ 609 w 1245287"/>
                    <a:gd name="connsiteY8" fmla="*/ 565650 h 727042"/>
                    <a:gd name="connsiteX9" fmla="*/ 31332 w 1245287"/>
                    <a:gd name="connsiteY9" fmla="*/ 639152 h 727042"/>
                    <a:gd name="connsiteX10" fmla="*/ 164529 w 1245287"/>
                    <a:gd name="connsiteY10" fmla="*/ 727042 h 727042"/>
                    <a:gd name="connsiteX11" fmla="*/ 164529 w 1245287"/>
                    <a:gd name="connsiteY11" fmla="*/ 306062 h 727042"/>
                    <a:gd name="connsiteX12" fmla="*/ 252806 w 1245287"/>
                    <a:gd name="connsiteY12" fmla="*/ 217780 h 727042"/>
                    <a:gd name="connsiteX13" fmla="*/ 253392 w 1245287"/>
                    <a:gd name="connsiteY13" fmla="*/ 217782 h 727042"/>
                    <a:gd name="connsiteX14" fmla="*/ 992295 w 1245287"/>
                    <a:gd name="connsiteY14" fmla="*/ 217782 h 727042"/>
                    <a:gd name="connsiteX15" fmla="*/ 1080575 w 1245287"/>
                    <a:gd name="connsiteY15" fmla="*/ 306062 h 727042"/>
                    <a:gd name="connsiteX16" fmla="*/ 1080575 w 1245287"/>
                    <a:gd name="connsiteY16" fmla="*/ 716348 h 727042"/>
                    <a:gd name="connsiteX17" fmla="*/ 1220967 w 1245287"/>
                    <a:gd name="connsiteY17" fmla="*/ 628263 h 727042"/>
                    <a:gd name="connsiteX18" fmla="*/ 1245078 w 1245287"/>
                    <a:gd name="connsiteY18" fmla="*/ 577706 h 727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245287" h="727042">
                      <a:moveTo>
                        <a:pt x="1186744" y="231394"/>
                      </a:moveTo>
                      <a:cubicBezTo>
                        <a:pt x="1181439" y="190888"/>
                        <a:pt x="1161359" y="153770"/>
                        <a:pt x="1130354" y="127169"/>
                      </a:cubicBezTo>
                      <a:cubicBezTo>
                        <a:pt x="1047279" y="70283"/>
                        <a:pt x="954284" y="29459"/>
                        <a:pt x="856181" y="6806"/>
                      </a:cubicBezTo>
                      <a:cubicBezTo>
                        <a:pt x="845098" y="4278"/>
                        <a:pt x="833431" y="2139"/>
                        <a:pt x="821764" y="0"/>
                      </a:cubicBezTo>
                      <a:cubicBezTo>
                        <a:pt x="701179" y="77266"/>
                        <a:pt x="546647" y="77266"/>
                        <a:pt x="426062" y="0"/>
                      </a:cubicBezTo>
                      <a:lnTo>
                        <a:pt x="391061" y="6417"/>
                      </a:lnTo>
                      <a:cubicBezTo>
                        <a:pt x="292867" y="30439"/>
                        <a:pt x="199578" y="71293"/>
                        <a:pt x="115333" y="127169"/>
                      </a:cubicBezTo>
                      <a:cubicBezTo>
                        <a:pt x="80722" y="149336"/>
                        <a:pt x="66332" y="190559"/>
                        <a:pt x="58943" y="231394"/>
                      </a:cubicBezTo>
                      <a:lnTo>
                        <a:pt x="609" y="565650"/>
                      </a:lnTo>
                      <a:cubicBezTo>
                        <a:pt x="-2882" y="593861"/>
                        <a:pt x="8805" y="621815"/>
                        <a:pt x="31332" y="639152"/>
                      </a:cubicBezTo>
                      <a:lnTo>
                        <a:pt x="164529" y="727042"/>
                      </a:lnTo>
                      <a:lnTo>
                        <a:pt x="164529" y="306062"/>
                      </a:lnTo>
                      <a:cubicBezTo>
                        <a:pt x="164527" y="257306"/>
                        <a:pt x="204050" y="217782"/>
                        <a:pt x="252806" y="217780"/>
                      </a:cubicBezTo>
                      <a:cubicBezTo>
                        <a:pt x="253001" y="217780"/>
                        <a:pt x="253197" y="217780"/>
                        <a:pt x="253392" y="217782"/>
                      </a:cubicBezTo>
                      <a:lnTo>
                        <a:pt x="992295" y="217782"/>
                      </a:lnTo>
                      <a:cubicBezTo>
                        <a:pt x="1041051" y="217782"/>
                        <a:pt x="1080575" y="257306"/>
                        <a:pt x="1080575" y="306062"/>
                      </a:cubicBezTo>
                      <a:lnTo>
                        <a:pt x="1080575" y="716348"/>
                      </a:lnTo>
                      <a:lnTo>
                        <a:pt x="1220967" y="628263"/>
                      </a:lnTo>
                      <a:cubicBezTo>
                        <a:pt x="1237588" y="617039"/>
                        <a:pt x="1246819" y="597686"/>
                        <a:pt x="1245078" y="577706"/>
                      </a:cubicBezTo>
                      <a:close/>
                    </a:path>
                  </a:pathLst>
                </a:custGeom>
                <a:grpFill/>
                <a:ln w="19348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100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02631492-B82F-B2DB-2D0A-67133B794B5F}"/>
                    </a:ext>
                  </a:extLst>
                </p:cNvPr>
                <p:cNvSpPr/>
                <p:nvPr/>
              </p:nvSpPr>
              <p:spPr>
                <a:xfrm>
                  <a:off x="1415624" y="2621726"/>
                  <a:ext cx="1135189" cy="608043"/>
                </a:xfrm>
                <a:custGeom>
                  <a:avLst/>
                  <a:gdLst>
                    <a:gd name="connsiteX0" fmla="*/ 987020 w 1135189"/>
                    <a:gd name="connsiteY0" fmla="*/ 533959 h 608043"/>
                    <a:gd name="connsiteX1" fmla="*/ 987020 w 1135189"/>
                    <a:gd name="connsiteY1" fmla="*/ 49394 h 608043"/>
                    <a:gd name="connsiteX2" fmla="*/ 937634 w 1135189"/>
                    <a:gd name="connsiteY2" fmla="*/ 0 h 608043"/>
                    <a:gd name="connsiteX3" fmla="*/ 937047 w 1135189"/>
                    <a:gd name="connsiteY3" fmla="*/ 4 h 608043"/>
                    <a:gd name="connsiteX4" fmla="*/ 198143 w 1135189"/>
                    <a:gd name="connsiteY4" fmla="*/ 4 h 608043"/>
                    <a:gd name="connsiteX5" fmla="*/ 148753 w 1135189"/>
                    <a:gd name="connsiteY5" fmla="*/ 49394 h 608043"/>
                    <a:gd name="connsiteX6" fmla="*/ 148753 w 1135189"/>
                    <a:gd name="connsiteY6" fmla="*/ 533959 h 608043"/>
                    <a:gd name="connsiteX7" fmla="*/ 0 w 1135189"/>
                    <a:gd name="connsiteY7" fmla="*/ 533959 h 608043"/>
                    <a:gd name="connsiteX8" fmla="*/ 0 w 1135189"/>
                    <a:gd name="connsiteY8" fmla="*/ 558654 h 608043"/>
                    <a:gd name="connsiteX9" fmla="*/ 49390 w 1135189"/>
                    <a:gd name="connsiteY9" fmla="*/ 608044 h 608043"/>
                    <a:gd name="connsiteX10" fmla="*/ 1085800 w 1135189"/>
                    <a:gd name="connsiteY10" fmla="*/ 608044 h 608043"/>
                    <a:gd name="connsiteX11" fmla="*/ 1135189 w 1135189"/>
                    <a:gd name="connsiteY11" fmla="*/ 558654 h 608043"/>
                    <a:gd name="connsiteX12" fmla="*/ 1135189 w 1135189"/>
                    <a:gd name="connsiteY12" fmla="*/ 533959 h 608043"/>
                    <a:gd name="connsiteX13" fmla="*/ 466870 w 1135189"/>
                    <a:gd name="connsiteY13" fmla="*/ 371595 h 608043"/>
                    <a:gd name="connsiteX14" fmla="*/ 439453 w 1135189"/>
                    <a:gd name="connsiteY14" fmla="*/ 399012 h 608043"/>
                    <a:gd name="connsiteX15" fmla="*/ 330368 w 1135189"/>
                    <a:gd name="connsiteY15" fmla="*/ 289926 h 608043"/>
                    <a:gd name="connsiteX16" fmla="*/ 439453 w 1135189"/>
                    <a:gd name="connsiteY16" fmla="*/ 180841 h 608043"/>
                    <a:gd name="connsiteX17" fmla="*/ 466870 w 1135189"/>
                    <a:gd name="connsiteY17" fmla="*/ 208258 h 608043"/>
                    <a:gd name="connsiteX18" fmla="*/ 385397 w 1135189"/>
                    <a:gd name="connsiteY18" fmla="*/ 289926 h 608043"/>
                    <a:gd name="connsiteX19" fmla="*/ 539400 w 1135189"/>
                    <a:gd name="connsiteY19" fmla="*/ 412623 h 608043"/>
                    <a:gd name="connsiteX20" fmla="*/ 503427 w 1135189"/>
                    <a:gd name="connsiteY20" fmla="*/ 397651 h 608043"/>
                    <a:gd name="connsiteX21" fmla="*/ 594623 w 1135189"/>
                    <a:gd name="connsiteY21" fmla="*/ 177535 h 608043"/>
                    <a:gd name="connsiteX22" fmla="*/ 630402 w 1135189"/>
                    <a:gd name="connsiteY22" fmla="*/ 192508 h 608043"/>
                    <a:gd name="connsiteX23" fmla="*/ 694958 w 1135189"/>
                    <a:gd name="connsiteY23" fmla="*/ 399012 h 608043"/>
                    <a:gd name="connsiteX24" fmla="*/ 667541 w 1135189"/>
                    <a:gd name="connsiteY24" fmla="*/ 371595 h 608043"/>
                    <a:gd name="connsiteX25" fmla="*/ 749015 w 1135189"/>
                    <a:gd name="connsiteY25" fmla="*/ 289926 h 608043"/>
                    <a:gd name="connsiteX26" fmla="*/ 667541 w 1135189"/>
                    <a:gd name="connsiteY26" fmla="*/ 208258 h 608043"/>
                    <a:gd name="connsiteX27" fmla="*/ 694958 w 1135189"/>
                    <a:gd name="connsiteY27" fmla="*/ 180841 h 608043"/>
                    <a:gd name="connsiteX28" fmla="*/ 804044 w 1135189"/>
                    <a:gd name="connsiteY28" fmla="*/ 289926 h 608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135189" h="608043">
                      <a:moveTo>
                        <a:pt x="987020" y="533959"/>
                      </a:moveTo>
                      <a:lnTo>
                        <a:pt x="987020" y="49394"/>
                      </a:lnTo>
                      <a:cubicBezTo>
                        <a:pt x="987022" y="22117"/>
                        <a:pt x="964911" y="2"/>
                        <a:pt x="937634" y="0"/>
                      </a:cubicBezTo>
                      <a:cubicBezTo>
                        <a:pt x="937437" y="0"/>
                        <a:pt x="937243" y="2"/>
                        <a:pt x="937047" y="4"/>
                      </a:cubicBezTo>
                      <a:lnTo>
                        <a:pt x="198143" y="4"/>
                      </a:lnTo>
                      <a:cubicBezTo>
                        <a:pt x="170866" y="4"/>
                        <a:pt x="148753" y="22117"/>
                        <a:pt x="148753" y="49394"/>
                      </a:cubicBezTo>
                      <a:lnTo>
                        <a:pt x="148753" y="533959"/>
                      </a:lnTo>
                      <a:lnTo>
                        <a:pt x="0" y="533959"/>
                      </a:lnTo>
                      <a:lnTo>
                        <a:pt x="0" y="558654"/>
                      </a:lnTo>
                      <a:cubicBezTo>
                        <a:pt x="107" y="585886"/>
                        <a:pt x="22157" y="607937"/>
                        <a:pt x="49390" y="608044"/>
                      </a:cubicBezTo>
                      <a:lnTo>
                        <a:pt x="1085800" y="608044"/>
                      </a:lnTo>
                      <a:cubicBezTo>
                        <a:pt x="1113032" y="607937"/>
                        <a:pt x="1135083" y="585886"/>
                        <a:pt x="1135189" y="558654"/>
                      </a:cubicBezTo>
                      <a:lnTo>
                        <a:pt x="1135189" y="533959"/>
                      </a:lnTo>
                      <a:close/>
                      <a:moveTo>
                        <a:pt x="466870" y="371595"/>
                      </a:moveTo>
                      <a:lnTo>
                        <a:pt x="439453" y="399012"/>
                      </a:lnTo>
                      <a:lnTo>
                        <a:pt x="330368" y="289926"/>
                      </a:lnTo>
                      <a:lnTo>
                        <a:pt x="439453" y="180841"/>
                      </a:lnTo>
                      <a:lnTo>
                        <a:pt x="466870" y="208258"/>
                      </a:lnTo>
                      <a:lnTo>
                        <a:pt x="385397" y="289926"/>
                      </a:lnTo>
                      <a:close/>
                      <a:moveTo>
                        <a:pt x="539400" y="412623"/>
                      </a:moveTo>
                      <a:lnTo>
                        <a:pt x="503427" y="397651"/>
                      </a:lnTo>
                      <a:lnTo>
                        <a:pt x="594623" y="177535"/>
                      </a:lnTo>
                      <a:lnTo>
                        <a:pt x="630402" y="192508"/>
                      </a:lnTo>
                      <a:close/>
                      <a:moveTo>
                        <a:pt x="694958" y="399012"/>
                      </a:moveTo>
                      <a:lnTo>
                        <a:pt x="667541" y="371595"/>
                      </a:lnTo>
                      <a:lnTo>
                        <a:pt x="749015" y="289926"/>
                      </a:lnTo>
                      <a:lnTo>
                        <a:pt x="667541" y="208258"/>
                      </a:lnTo>
                      <a:lnTo>
                        <a:pt x="694958" y="180841"/>
                      </a:lnTo>
                      <a:lnTo>
                        <a:pt x="804044" y="289926"/>
                      </a:lnTo>
                      <a:close/>
                    </a:path>
                  </a:pathLst>
                </a:custGeom>
                <a:grpFill/>
                <a:ln w="19348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100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246FEDDD-B14F-7019-83C7-6077513DB7B6}"/>
                    </a:ext>
                  </a:extLst>
                </p:cNvPr>
                <p:cNvSpPr/>
                <p:nvPr/>
              </p:nvSpPr>
              <p:spPr>
                <a:xfrm>
                  <a:off x="1546729" y="2615163"/>
                  <a:ext cx="872577" cy="98558"/>
                </a:xfrm>
                <a:prstGeom prst="roundRect">
                  <a:avLst>
                    <a:gd name="adj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100">
                    <a:solidFill>
                      <a:schemeClr val="tx1"/>
                    </a:solidFill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80C5C9C-9B5C-C707-CA52-45D2F12FC5B4}"/>
                    </a:ext>
                  </a:extLst>
                </p:cNvPr>
                <p:cNvSpPr/>
                <p:nvPr/>
              </p:nvSpPr>
              <p:spPr>
                <a:xfrm>
                  <a:off x="2127503" y="2618722"/>
                  <a:ext cx="45720" cy="457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100">
                    <a:solidFill>
                      <a:schemeClr val="tx1"/>
                    </a:solidFill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4371CD9E-248E-F2D2-95A7-6CD3837574BA}"/>
                    </a:ext>
                  </a:extLst>
                </p:cNvPr>
                <p:cNvSpPr/>
                <p:nvPr/>
              </p:nvSpPr>
              <p:spPr>
                <a:xfrm>
                  <a:off x="2206012" y="2618722"/>
                  <a:ext cx="45720" cy="457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100">
                    <a:solidFill>
                      <a:schemeClr val="tx1"/>
                    </a:solidFill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46A66066-B587-EF7B-7752-B13457A234F3}"/>
                    </a:ext>
                  </a:extLst>
                </p:cNvPr>
                <p:cNvSpPr/>
                <p:nvPr/>
              </p:nvSpPr>
              <p:spPr>
                <a:xfrm>
                  <a:off x="2284521" y="2618722"/>
                  <a:ext cx="45720" cy="457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100">
                    <a:solidFill>
                      <a:schemeClr val="tx1"/>
                    </a:solidFill>
                    <a:latin typeface="Aptos" panose="020B0004020202020204" pitchFamily="34" charset="0"/>
                  </a:endParaRPr>
                </a:p>
              </p:txBody>
            </p:sp>
          </p:grpSp>
          <p:pic>
            <p:nvPicPr>
              <p:cNvPr id="20" name="Graphic 37" descr="Processor">
                <a:extLst>
                  <a:ext uri="{FF2B5EF4-FFF2-40B4-BE49-F238E27FC236}">
                    <a16:creationId xmlns:a16="http://schemas.microsoft.com/office/drawing/2014/main" id="{96F18CC2-3B29-6D7E-ECDD-8CB205983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75634" y="5572558"/>
                <a:ext cx="1097686" cy="1097686"/>
              </a:xfrm>
              <a:prstGeom prst="rect">
                <a:avLst/>
              </a:prstGeom>
            </p:spPr>
          </p:pic>
          <p:grpSp>
            <p:nvGrpSpPr>
              <p:cNvPr id="21" name="Graphic 42" descr="Database with solid fill">
                <a:extLst>
                  <a:ext uri="{FF2B5EF4-FFF2-40B4-BE49-F238E27FC236}">
                    <a16:creationId xmlns:a16="http://schemas.microsoft.com/office/drawing/2014/main" id="{490BE9AA-0F3F-9DC7-4B36-B1D572AFF665}"/>
                  </a:ext>
                </a:extLst>
              </p:cNvPr>
              <p:cNvGrpSpPr/>
              <p:nvPr/>
            </p:nvGrpSpPr>
            <p:grpSpPr>
              <a:xfrm>
                <a:off x="3954813" y="7248164"/>
                <a:ext cx="309535" cy="220127"/>
                <a:chOff x="5829300" y="3067050"/>
                <a:chExt cx="533400" cy="34290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0216AAA5-41BF-1D6E-C073-5EEE1F8B8562}"/>
                    </a:ext>
                  </a:extLst>
                </p:cNvPr>
                <p:cNvSpPr/>
                <p:nvPr/>
              </p:nvSpPr>
              <p:spPr>
                <a:xfrm>
                  <a:off x="5829300" y="3067050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100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647B31C7-F683-F7E2-5998-5FFF22473F46}"/>
                    </a:ext>
                  </a:extLst>
                </p:cNvPr>
                <p:cNvSpPr/>
                <p:nvPr/>
              </p:nvSpPr>
              <p:spPr>
                <a:xfrm>
                  <a:off x="5829300" y="3181350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100">
                    <a:latin typeface="Aptos" panose="020B0004020202020204" pitchFamily="34" charset="0"/>
                  </a:endParaRPr>
                </a:p>
              </p:txBody>
            </p:sp>
          </p:grpSp>
          <p:grpSp>
            <p:nvGrpSpPr>
              <p:cNvPr id="27" name="Graphic 42" descr="Database with solid fill">
                <a:extLst>
                  <a:ext uri="{FF2B5EF4-FFF2-40B4-BE49-F238E27FC236}">
                    <a16:creationId xmlns:a16="http://schemas.microsoft.com/office/drawing/2014/main" id="{93EFA51A-31C7-F135-4D28-ED9A0AE237F4}"/>
                  </a:ext>
                </a:extLst>
              </p:cNvPr>
              <p:cNvGrpSpPr/>
              <p:nvPr/>
            </p:nvGrpSpPr>
            <p:grpSpPr>
              <a:xfrm>
                <a:off x="7357586" y="7202130"/>
                <a:ext cx="309535" cy="287755"/>
                <a:chOff x="5829300" y="3067050"/>
                <a:chExt cx="533400" cy="34290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4A2D69F5-AEA0-9CC3-13E6-198930379A16}"/>
                    </a:ext>
                  </a:extLst>
                </p:cNvPr>
                <p:cNvSpPr/>
                <p:nvPr/>
              </p:nvSpPr>
              <p:spPr>
                <a:xfrm>
                  <a:off x="5829300" y="3067050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100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BE3BED03-5C38-20BC-A44E-39DD86F5562E}"/>
                    </a:ext>
                  </a:extLst>
                </p:cNvPr>
                <p:cNvSpPr/>
                <p:nvPr/>
              </p:nvSpPr>
              <p:spPr>
                <a:xfrm>
                  <a:off x="5829300" y="3181350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100">
                    <a:latin typeface="Aptos" panose="020B0004020202020204" pitchFamily="34" charset="0"/>
                  </a:endParaRPr>
                </a:p>
              </p:txBody>
            </p:sp>
          </p:grpSp>
          <p:grpSp>
            <p:nvGrpSpPr>
              <p:cNvPr id="35" name="Graphic 42" descr="Database with solid fill">
                <a:extLst>
                  <a:ext uri="{FF2B5EF4-FFF2-40B4-BE49-F238E27FC236}">
                    <a16:creationId xmlns:a16="http://schemas.microsoft.com/office/drawing/2014/main" id="{016A1B4F-10FE-F286-FA24-475837EEF174}"/>
                  </a:ext>
                </a:extLst>
              </p:cNvPr>
              <p:cNvGrpSpPr/>
              <p:nvPr/>
            </p:nvGrpSpPr>
            <p:grpSpPr>
              <a:xfrm>
                <a:off x="760383" y="7269748"/>
                <a:ext cx="309535" cy="220127"/>
                <a:chOff x="5829300" y="3067050"/>
                <a:chExt cx="533400" cy="34290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EABD8DCE-1463-3E10-F856-EE594A8B7F00}"/>
                    </a:ext>
                  </a:extLst>
                </p:cNvPr>
                <p:cNvSpPr/>
                <p:nvPr/>
              </p:nvSpPr>
              <p:spPr>
                <a:xfrm>
                  <a:off x="5829300" y="3067050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100" b="1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85BE612-1380-4121-464D-430E46E34F7D}"/>
                    </a:ext>
                  </a:extLst>
                </p:cNvPr>
                <p:cNvSpPr/>
                <p:nvPr/>
              </p:nvSpPr>
              <p:spPr>
                <a:xfrm>
                  <a:off x="5829300" y="3181350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100" b="1">
                    <a:latin typeface="Aptos" panose="020B0004020202020204" pitchFamily="34" charset="0"/>
                  </a:endParaRPr>
                </a:p>
              </p:txBody>
            </p: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DC8EEB8-CB77-282E-A512-4D7F2A1DE098}"/>
                  </a:ext>
                </a:extLst>
              </p:cNvPr>
              <p:cNvSpPr/>
              <p:nvPr/>
            </p:nvSpPr>
            <p:spPr>
              <a:xfrm>
                <a:off x="343213" y="7469148"/>
                <a:ext cx="1143874" cy="441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/>
                <a:r>
                  <a:rPr lang="en-US" sz="1100" b="1" dirty="0">
                    <a:latin typeface="Aptos" panose="020B0004020202020204" pitchFamily="34" charset="0"/>
                  </a:rPr>
                  <a:t>C/C++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B5C8BAC-092C-3EF4-1C52-F08E1718C1B3}"/>
                  </a:ext>
                </a:extLst>
              </p:cNvPr>
              <p:cNvSpPr/>
              <p:nvPr/>
            </p:nvSpPr>
            <p:spPr>
              <a:xfrm>
                <a:off x="3313104" y="7420851"/>
                <a:ext cx="1610073" cy="727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/>
                <a:r>
                  <a:rPr lang="en-US" sz="1100" b="1">
                    <a:latin typeface="Aptos" panose="020B0004020202020204" pitchFamily="34" charset="0"/>
                  </a:rPr>
                  <a:t>RTL (Verilog)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FF2DAC8-C05D-D476-2802-FCAA8C67088E}"/>
                  </a:ext>
                </a:extLst>
              </p:cNvPr>
              <p:cNvSpPr/>
              <p:nvPr/>
            </p:nvSpPr>
            <p:spPr>
              <a:xfrm>
                <a:off x="6951425" y="7454416"/>
                <a:ext cx="1121855" cy="441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/>
                <a:r>
                  <a:rPr lang="en-US" sz="1100" b="1">
                    <a:latin typeface="Aptos" panose="020B0004020202020204" pitchFamily="34" charset="0"/>
                  </a:rPr>
                  <a:t>Netlist</a:t>
                </a:r>
              </a:p>
            </p:txBody>
          </p:sp>
          <p:sp>
            <p:nvSpPr>
              <p:cNvPr id="44" name="正方形/長方形 190">
                <a:extLst>
                  <a:ext uri="{FF2B5EF4-FFF2-40B4-BE49-F238E27FC236}">
                    <a16:creationId xmlns:a16="http://schemas.microsoft.com/office/drawing/2014/main" id="{A15CC748-21D4-4F6C-562E-034538336A39}"/>
                  </a:ext>
                </a:extLst>
              </p:cNvPr>
              <p:cNvSpPr/>
              <p:nvPr/>
            </p:nvSpPr>
            <p:spPr>
              <a:xfrm>
                <a:off x="1609173" y="7105622"/>
                <a:ext cx="1686810" cy="709867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High-Level</a:t>
                </a:r>
              </a:p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Synthesis</a:t>
                </a:r>
              </a:p>
            </p:txBody>
          </p:sp>
          <p:grpSp>
            <p:nvGrpSpPr>
              <p:cNvPr id="45" name="Graphic 42" descr="Database with solid fill">
                <a:extLst>
                  <a:ext uri="{FF2B5EF4-FFF2-40B4-BE49-F238E27FC236}">
                    <a16:creationId xmlns:a16="http://schemas.microsoft.com/office/drawing/2014/main" id="{CB985D9C-68D3-A362-55C8-99DBCF54C600}"/>
                  </a:ext>
                </a:extLst>
              </p:cNvPr>
              <p:cNvGrpSpPr/>
              <p:nvPr/>
            </p:nvGrpSpPr>
            <p:grpSpPr>
              <a:xfrm>
                <a:off x="10581795" y="7168567"/>
                <a:ext cx="309535" cy="287755"/>
                <a:chOff x="5829300" y="3067050"/>
                <a:chExt cx="533400" cy="34290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415C3A14-5D5B-30A3-E600-4E8F85C07371}"/>
                    </a:ext>
                  </a:extLst>
                </p:cNvPr>
                <p:cNvSpPr/>
                <p:nvPr/>
              </p:nvSpPr>
              <p:spPr>
                <a:xfrm>
                  <a:off x="5829300" y="3067050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100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2F60F59-37D1-39F1-EFF8-95ED3411CD37}"/>
                    </a:ext>
                  </a:extLst>
                </p:cNvPr>
                <p:cNvSpPr/>
                <p:nvPr/>
              </p:nvSpPr>
              <p:spPr>
                <a:xfrm>
                  <a:off x="5829300" y="3181350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100">
                    <a:latin typeface="Aptos" panose="020B0004020202020204" pitchFamily="34" charset="0"/>
                  </a:endParaRPr>
                </a:p>
              </p:txBody>
            </p:sp>
          </p:grp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B4463A0-2260-997C-EE0D-67B65B867C4A}"/>
                  </a:ext>
                </a:extLst>
              </p:cNvPr>
              <p:cNvSpPr/>
              <p:nvPr/>
            </p:nvSpPr>
            <p:spPr>
              <a:xfrm>
                <a:off x="9991562" y="7420853"/>
                <a:ext cx="1510979" cy="441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/>
                <a:r>
                  <a:rPr lang="en-US" sz="1100" b="1" dirty="0">
                    <a:latin typeface="Aptos" panose="020B0004020202020204" pitchFamily="34" charset="0"/>
                  </a:rPr>
                  <a:t>Bitstream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6CE03CF-3175-D4AD-7BAA-1E3EC20555BA}"/>
                  </a:ext>
                </a:extLst>
              </p:cNvPr>
              <p:cNvSpPr/>
              <p:nvPr/>
            </p:nvSpPr>
            <p:spPr>
              <a:xfrm>
                <a:off x="9991563" y="5203224"/>
                <a:ext cx="1465828" cy="441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/>
                <a:r>
                  <a:rPr lang="en-US" sz="1100" b="1">
                    <a:latin typeface="Aptos" panose="020B0004020202020204" pitchFamily="34" charset="0"/>
                  </a:rPr>
                  <a:t>FPGA</a:t>
                </a: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FFB9176-0672-1696-2BB5-96ACC376DCC8}"/>
                  </a:ext>
                </a:extLst>
              </p:cNvPr>
              <p:cNvCxnSpPr>
                <a:cxnSpLocks/>
                <a:endCxn id="44" idx="1"/>
              </p:cNvCxnSpPr>
              <p:nvPr/>
            </p:nvCxnSpPr>
            <p:spPr>
              <a:xfrm>
                <a:off x="1287635" y="7460556"/>
                <a:ext cx="32153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CF7B269-0485-9560-6542-46D064CF3178}"/>
                  </a:ext>
                </a:extLst>
              </p:cNvPr>
              <p:cNvCxnSpPr>
                <a:cxnSpLocks/>
                <a:stCxn id="44" idx="3"/>
              </p:cNvCxnSpPr>
              <p:nvPr/>
            </p:nvCxnSpPr>
            <p:spPr>
              <a:xfrm>
                <a:off x="3295984" y="7460556"/>
                <a:ext cx="34324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DA894AD-FE69-36AE-2A1E-6C205AA59EE5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4735882" y="7454415"/>
                <a:ext cx="47288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0B994441-23BA-1C8D-605E-275251F1F9C5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6748345" y="7454415"/>
                <a:ext cx="39379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D25DC6E8-E379-B060-96EE-B9EB6AE0B9D1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>
              <a:xfrm>
                <a:off x="7873529" y="7435250"/>
                <a:ext cx="43904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E8ECD5E-9F1D-933B-013C-D42F757753AD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9815496" y="7435250"/>
                <a:ext cx="36013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E2E0D63-1FDE-CEFC-0217-66E77A94EB25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flipV="1">
                <a:off x="10724477" y="6670244"/>
                <a:ext cx="0" cy="36933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01091B35-3D2F-A0A0-4F7F-189746A75C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675" y="6490941"/>
                <a:ext cx="0" cy="54863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51" name="Picture 4" descr="Xilinx Developer Forum (XDF) 2019 Silicon Valley">
                <a:extLst>
                  <a:ext uri="{FF2B5EF4-FFF2-40B4-BE49-F238E27FC236}">
                    <a16:creationId xmlns:a16="http://schemas.microsoft.com/office/drawing/2014/main" id="{F1A5F574-BA6E-F027-3C90-D6B1F543B0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40" t="15996" r="7624" b="16347"/>
              <a:stretch/>
            </p:blipFill>
            <p:spPr bwMode="auto">
              <a:xfrm>
                <a:off x="2032454" y="5020422"/>
                <a:ext cx="2168089" cy="7917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3" name="Picture 6" descr="Xilinx Vivado - maker-hub">
                <a:extLst>
                  <a:ext uri="{FF2B5EF4-FFF2-40B4-BE49-F238E27FC236}">
                    <a16:creationId xmlns:a16="http://schemas.microsoft.com/office/drawing/2014/main" id="{D807DAC6-6BE9-2A2C-A6A3-66DE006C42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9224" y="4901459"/>
                <a:ext cx="2607122" cy="850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55" name="Left Brace 2054">
                <a:extLst>
                  <a:ext uri="{FF2B5EF4-FFF2-40B4-BE49-F238E27FC236}">
                    <a16:creationId xmlns:a16="http://schemas.microsoft.com/office/drawing/2014/main" id="{E3912D4B-CA7E-16DB-E812-CFD9F9800ACB}"/>
                  </a:ext>
                </a:extLst>
              </p:cNvPr>
              <p:cNvSpPr/>
              <p:nvPr/>
            </p:nvSpPr>
            <p:spPr>
              <a:xfrm rot="5400000">
                <a:off x="2355345" y="5299778"/>
                <a:ext cx="409951" cy="3095170"/>
              </a:xfrm>
              <a:prstGeom prst="leftBrac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accent2"/>
                  </a:solidFill>
                  <a:latin typeface="Aptos" panose="020B0004020202020204" pitchFamily="34" charset="0"/>
                </a:endParaRPr>
              </a:p>
            </p:txBody>
          </p:sp>
          <p:sp>
            <p:nvSpPr>
              <p:cNvPr id="2057" name="Left Brace 2056">
                <a:extLst>
                  <a:ext uri="{FF2B5EF4-FFF2-40B4-BE49-F238E27FC236}">
                    <a16:creationId xmlns:a16="http://schemas.microsoft.com/office/drawing/2014/main" id="{BB14BEF6-103E-28E8-2D41-1F6391802853}"/>
                  </a:ext>
                </a:extLst>
              </p:cNvPr>
              <p:cNvSpPr/>
              <p:nvPr/>
            </p:nvSpPr>
            <p:spPr>
              <a:xfrm rot="5400000">
                <a:off x="7177799" y="3641142"/>
                <a:ext cx="409951" cy="6398039"/>
              </a:xfrm>
              <a:prstGeom prst="leftBrace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Aptos" panose="020B0004020202020204" pitchFamily="34" charset="0"/>
                </a:endParaRPr>
              </a:p>
            </p:txBody>
          </p:sp>
          <p:cxnSp>
            <p:nvCxnSpPr>
              <p:cNvPr id="2059" name="Straight Arrow Connector 2058">
                <a:extLst>
                  <a:ext uri="{FF2B5EF4-FFF2-40B4-BE49-F238E27FC236}">
                    <a16:creationId xmlns:a16="http://schemas.microsoft.com/office/drawing/2014/main" id="{129985AF-BA4D-EAB2-BE37-EC4724E8D0F7}"/>
                  </a:ext>
                </a:extLst>
              </p:cNvPr>
              <p:cNvCxnSpPr>
                <a:cxnSpLocks/>
                <a:stCxn id="2051" idx="2"/>
              </p:cNvCxnSpPr>
              <p:nvPr/>
            </p:nvCxnSpPr>
            <p:spPr>
              <a:xfrm flipH="1">
                <a:off x="2686651" y="5812152"/>
                <a:ext cx="429850" cy="77341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0" name="Straight Arrow Connector 2059">
                <a:extLst>
                  <a:ext uri="{FF2B5EF4-FFF2-40B4-BE49-F238E27FC236}">
                    <a16:creationId xmlns:a16="http://schemas.microsoft.com/office/drawing/2014/main" id="{DDF4AE01-55B4-6C16-5102-1252CEACF3D0}"/>
                  </a:ext>
                </a:extLst>
              </p:cNvPr>
              <p:cNvCxnSpPr>
                <a:cxnSpLocks/>
                <a:stCxn id="2053" idx="2"/>
              </p:cNvCxnSpPr>
              <p:nvPr/>
            </p:nvCxnSpPr>
            <p:spPr>
              <a:xfrm flipH="1">
                <a:off x="7428980" y="5752360"/>
                <a:ext cx="63805" cy="7650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67" name="Straight Arrow Connector 2066">
              <a:extLst>
                <a:ext uri="{FF2B5EF4-FFF2-40B4-BE49-F238E27FC236}">
                  <a16:creationId xmlns:a16="http://schemas.microsoft.com/office/drawing/2014/main" id="{788BBA40-A9E6-7A73-44C5-53909EF66FA1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 flipV="1">
              <a:off x="3754212" y="2791736"/>
              <a:ext cx="1314547" cy="8571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3" name="Connector: Elbow 2072">
              <a:extLst>
                <a:ext uri="{FF2B5EF4-FFF2-40B4-BE49-F238E27FC236}">
                  <a16:creationId xmlns:a16="http://schemas.microsoft.com/office/drawing/2014/main" id="{917E5D1D-7D34-0E43-7BEA-A49443D59B75}"/>
                </a:ext>
              </a:extLst>
            </p:cNvPr>
            <p:cNvCxnSpPr>
              <a:cxnSpLocks/>
              <a:stCxn id="8" idx="3"/>
              <a:endCxn id="2068" idx="3"/>
            </p:cNvCxnSpPr>
            <p:nvPr/>
          </p:nvCxnSpPr>
          <p:spPr>
            <a:xfrm>
              <a:off x="11459199" y="2791736"/>
              <a:ext cx="12700" cy="2814595"/>
            </a:xfrm>
            <a:prstGeom prst="bentConnector3">
              <a:avLst>
                <a:gd name="adj1" fmla="val 2710346"/>
              </a:avLst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Connector: Elbow 2078">
              <a:extLst>
                <a:ext uri="{FF2B5EF4-FFF2-40B4-BE49-F238E27FC236}">
                  <a16:creationId xmlns:a16="http://schemas.microsoft.com/office/drawing/2014/main" id="{8D2841A3-9562-4A5A-0ADA-09CC1EE2321E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rot="10800000">
              <a:off x="8263979" y="1575445"/>
              <a:ext cx="3183504" cy="484692"/>
            </a:xfrm>
            <a:prstGeom prst="bentConnector4">
              <a:avLst>
                <a:gd name="adj1" fmla="val -14988"/>
                <a:gd name="adj2" fmla="val 193006"/>
              </a:avLst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90" name="Picture 12" descr="Program your FPGA in Python - PYNQ Development Board - Digilent PYNQ-Z1">
              <a:extLst>
                <a:ext uri="{FF2B5EF4-FFF2-40B4-BE49-F238E27FC236}">
                  <a16:creationId xmlns:a16="http://schemas.microsoft.com/office/drawing/2014/main" id="{DA6A86E3-FC3C-047A-AC37-A91649083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3491" y="5050971"/>
              <a:ext cx="1553165" cy="1110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A88D8F8-0496-27C3-4C4A-AC2A8E84144A}"/>
              </a:ext>
            </a:extLst>
          </p:cNvPr>
          <p:cNvSpPr txBox="1"/>
          <p:nvPr/>
        </p:nvSpPr>
        <p:spPr>
          <a:xfrm>
            <a:off x="356101" y="4239500"/>
            <a:ext cx="6712409" cy="6466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Aptos" panose="020B0004020202020204" pitchFamily="34" charset="0"/>
              </a:rPr>
              <a:t>Software</a:t>
            </a:r>
            <a:r>
              <a:rPr lang="en-US" sz="2400" dirty="0">
                <a:latin typeface="Aptos" panose="020B0004020202020204" pitchFamily="34" charset="0"/>
              </a:rPr>
              <a:t> Models are </a:t>
            </a:r>
            <a:r>
              <a:rPr lang="en-US" sz="2400" b="1" dirty="0">
                <a:latin typeface="Aptos" panose="020B0004020202020204" pitchFamily="34" charset="0"/>
              </a:rPr>
              <a:t>Always Changing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927EF3-60E4-557B-A34B-788F0FC8E81E}"/>
              </a:ext>
            </a:extLst>
          </p:cNvPr>
          <p:cNvSpPr/>
          <p:nvPr/>
        </p:nvSpPr>
        <p:spPr>
          <a:xfrm>
            <a:off x="11229134" y="1140775"/>
            <a:ext cx="482911" cy="53728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ptos" panose="020B0004020202020204" pitchFamily="34" charset="0"/>
              </a:rPr>
              <a:t>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CF4D79-74E3-2749-BD9B-82F1497ECA37}"/>
              </a:ext>
            </a:extLst>
          </p:cNvPr>
          <p:cNvSpPr txBox="1"/>
          <p:nvPr/>
        </p:nvSpPr>
        <p:spPr>
          <a:xfrm>
            <a:off x="356101" y="4864294"/>
            <a:ext cx="6712409" cy="996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Aptos" panose="020B0004020202020204" pitchFamily="34" charset="0"/>
              </a:rPr>
              <a:t>Hardware</a:t>
            </a:r>
            <a:r>
              <a:rPr lang="en-US" sz="2400" dirty="0">
                <a:latin typeface="Aptos" panose="020B0004020202020204" pitchFamily="34" charset="0"/>
              </a:rPr>
              <a:t> Design is </a:t>
            </a:r>
            <a:r>
              <a:rPr lang="en-US" sz="2400" b="1" dirty="0">
                <a:latin typeface="Aptos" panose="020B0004020202020204" pitchFamily="34" charset="0"/>
              </a:rPr>
              <a:t>Complex, Slow</a:t>
            </a:r>
            <a:r>
              <a:rPr lang="en-US" sz="2400" dirty="0">
                <a:latin typeface="Aptos" panose="020B0004020202020204" pitchFamily="34" charset="0"/>
              </a:rPr>
              <a:t>, and </a:t>
            </a:r>
            <a:r>
              <a:rPr lang="en-US" sz="2400" b="1" dirty="0">
                <a:latin typeface="Aptos" panose="020B0004020202020204" pitchFamily="34" charset="0"/>
              </a:rPr>
              <a:t>Requires Expert Knowledge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3DA7A9-829C-B8E7-AB7A-8ACCCD4B3B0E}"/>
              </a:ext>
            </a:extLst>
          </p:cNvPr>
          <p:cNvSpPr txBox="1"/>
          <p:nvPr/>
        </p:nvSpPr>
        <p:spPr>
          <a:xfrm>
            <a:off x="356100" y="5860731"/>
            <a:ext cx="6712409" cy="6466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Aptos" panose="020B0004020202020204" pitchFamily="34" charset="0"/>
              </a:rPr>
              <a:t>Platforms</a:t>
            </a:r>
            <a:r>
              <a:rPr lang="en-US" sz="2400" dirty="0">
                <a:latin typeface="Aptos" panose="020B0004020202020204" pitchFamily="34" charset="0"/>
              </a:rPr>
              <a:t> are </a:t>
            </a:r>
            <a:r>
              <a:rPr lang="en-US" sz="2400" b="1" dirty="0">
                <a:latin typeface="Aptos" panose="020B0004020202020204" pitchFamily="34" charset="0"/>
              </a:rPr>
              <a:t>Varied</a:t>
            </a:r>
            <a:r>
              <a:rPr lang="en-US" sz="2400" dirty="0">
                <a:latin typeface="Aptos" panose="020B0004020202020204" pitchFamily="34" charset="0"/>
              </a:rPr>
              <a:t> and </a:t>
            </a:r>
            <a:r>
              <a:rPr lang="en-US" sz="2400" b="1" dirty="0">
                <a:latin typeface="Aptos" panose="020B0004020202020204" pitchFamily="34" charset="0"/>
              </a:rPr>
              <a:t>Heterogeneous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8B1FD3-52E4-A861-C888-D1C91B32FED6}"/>
              </a:ext>
            </a:extLst>
          </p:cNvPr>
          <p:cNvSpPr/>
          <p:nvPr/>
        </p:nvSpPr>
        <p:spPr>
          <a:xfrm>
            <a:off x="3476709" y="1243988"/>
            <a:ext cx="482911" cy="53728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ptos" panose="020B0004020202020204" pitchFamily="34" charset="0"/>
              </a:rPr>
              <a:t>!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1DEFCB-9725-3014-F65A-F7CACB1602C0}"/>
              </a:ext>
            </a:extLst>
          </p:cNvPr>
          <p:cNvSpPr/>
          <p:nvPr/>
        </p:nvSpPr>
        <p:spPr>
          <a:xfrm>
            <a:off x="11242160" y="4480693"/>
            <a:ext cx="482911" cy="53728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ptos" panose="020B0004020202020204" pitchFamily="34" charset="0"/>
              </a:rPr>
              <a:t>!</a:t>
            </a:r>
          </a:p>
        </p:txBody>
      </p:sp>
      <p:sp>
        <p:nvSpPr>
          <p:cNvPr id="2048" name="Rectangle 2047">
            <a:extLst>
              <a:ext uri="{FF2B5EF4-FFF2-40B4-BE49-F238E27FC236}">
                <a16:creationId xmlns:a16="http://schemas.microsoft.com/office/drawing/2014/main" id="{1DCF3F20-DB31-7FA9-E943-23B0635DF893}"/>
              </a:ext>
            </a:extLst>
          </p:cNvPr>
          <p:cNvSpPr/>
          <p:nvPr/>
        </p:nvSpPr>
        <p:spPr>
          <a:xfrm>
            <a:off x="6827054" y="3950083"/>
            <a:ext cx="482911" cy="53728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ptos" panose="020B00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9544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8" grpId="0" animBg="1"/>
      <p:bldP spid="43" grpId="0" animBg="1"/>
      <p:bldP spid="46" grpId="0" animBg="1"/>
      <p:bldP spid="61" grpId="0" animBg="1"/>
      <p:bldP spid="20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93CDB-620A-F191-AAA5-0D3AEE7B3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6" y="832250"/>
            <a:ext cx="11318928" cy="717350"/>
          </a:xfrm>
        </p:spPr>
        <p:txBody>
          <a:bodyPr/>
          <a:lstStyle/>
          <a:p>
            <a:r>
              <a:rPr lang="en-US" dirty="0"/>
              <a:t>GNNBuilder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D9B9A-BE2B-6C37-0B65-633E6FA1B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36" y="2341065"/>
            <a:ext cx="11318928" cy="3145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Generic Compute: </a:t>
            </a:r>
            <a:r>
              <a:rPr lang="en-US" dirty="0"/>
              <a:t>wide range of GNN model support</a:t>
            </a:r>
          </a:p>
          <a:p>
            <a:pPr marL="0" indent="0">
              <a:buNone/>
            </a:pPr>
            <a:r>
              <a:rPr lang="en-US" b="1" dirty="0"/>
              <a:t>Architecture: </a:t>
            </a:r>
            <a:r>
              <a:rPr lang="en-US" dirty="0"/>
              <a:t>Parameterizable SW and HW model architecture</a:t>
            </a:r>
          </a:p>
          <a:p>
            <a:pPr marL="0" indent="0">
              <a:buNone/>
            </a:pPr>
            <a:r>
              <a:rPr lang="en-US" b="1" dirty="0"/>
              <a:t>Design Space Exploration: </a:t>
            </a:r>
            <a:r>
              <a:rPr lang="en-US" dirty="0"/>
              <a:t>ML-based DSE models</a:t>
            </a:r>
          </a:p>
          <a:p>
            <a:pPr marL="0" indent="0">
              <a:buNone/>
            </a:pPr>
            <a:r>
              <a:rPr lang="en-US" b="1" dirty="0"/>
              <a:t>Performance Results:</a:t>
            </a:r>
            <a:r>
              <a:rPr lang="en-US" dirty="0"/>
              <a:t> Better performance against CPU and GPU</a:t>
            </a:r>
          </a:p>
          <a:p>
            <a:pPr marL="0" indent="0">
              <a:buNone/>
            </a:pPr>
            <a:r>
              <a:rPr lang="en-US" b="1" dirty="0"/>
              <a:t>Framework API: </a:t>
            </a:r>
            <a:r>
              <a:rPr lang="en-US" dirty="0"/>
              <a:t>Open-source Python API with end-to-end workflow</a:t>
            </a:r>
          </a:p>
          <a:p>
            <a:pPr marL="0" indent="0">
              <a:buNone/>
            </a:pPr>
            <a:r>
              <a:rPr lang="en-US" b="1" dirty="0"/>
              <a:t>Extensibility:</a:t>
            </a:r>
            <a:r>
              <a:rPr lang="en-US" dirty="0"/>
              <a:t> Interoperability with PyTorch and extendable by anyone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67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E7B592A-ED6E-A8FA-ED32-19D163D09499}"/>
              </a:ext>
            </a:extLst>
          </p:cNvPr>
          <p:cNvGrpSpPr/>
          <p:nvPr/>
        </p:nvGrpSpPr>
        <p:grpSpPr>
          <a:xfrm>
            <a:off x="1776166" y="1683072"/>
            <a:ext cx="3176409" cy="3774365"/>
            <a:chOff x="1522166" y="1683072"/>
            <a:chExt cx="3176409" cy="377436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BC523E8-49E2-9D53-54B4-2D60663886DE}"/>
                </a:ext>
              </a:extLst>
            </p:cNvPr>
            <p:cNvGrpSpPr/>
            <p:nvPr/>
          </p:nvGrpSpPr>
          <p:grpSpPr>
            <a:xfrm flipV="1">
              <a:off x="2281936" y="3456635"/>
              <a:ext cx="1303537" cy="2000802"/>
              <a:chOff x="8836052" y="1284660"/>
              <a:chExt cx="1303537" cy="200080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73F79B5-14EA-43DB-D90E-3AC74F78E8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1284660"/>
                <a:ext cx="698801" cy="1971838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8B94385-A12F-1AE4-6E98-FD84CCAA2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2102876"/>
                <a:ext cx="1303537" cy="118258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FCC318-D30B-CE27-32DD-0758A5A36668}"/>
                </a:ext>
              </a:extLst>
            </p:cNvPr>
            <p:cNvGrpSpPr/>
            <p:nvPr/>
          </p:nvGrpSpPr>
          <p:grpSpPr>
            <a:xfrm>
              <a:off x="1522166" y="1683072"/>
              <a:ext cx="3176409" cy="1756479"/>
              <a:chOff x="1522166" y="1683072"/>
              <a:chExt cx="3176409" cy="1756479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888AB50-2772-C84A-AB00-6DFF0E1C0A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1683072"/>
                <a:ext cx="650749" cy="1681069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EA5860F-BAC0-C9D4-7AF6-B922FDD235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2283055"/>
                <a:ext cx="1303537" cy="115649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13155F8-2459-A44E-E2C2-E40E856616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2166" y="3389679"/>
                <a:ext cx="3176409" cy="24334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DC8310-3B93-3DAC-273C-96FD4332FF7F}"/>
              </a:ext>
            </a:extLst>
          </p:cNvPr>
          <p:cNvGrpSpPr/>
          <p:nvPr/>
        </p:nvGrpSpPr>
        <p:grpSpPr>
          <a:xfrm>
            <a:off x="486172" y="2999389"/>
            <a:ext cx="2915634" cy="859221"/>
            <a:chOff x="2417379" y="3429000"/>
            <a:chExt cx="2915634" cy="859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05C5A11C-DF95-F46E-8CE5-2A241A3B07EE}"/>
                </a:ext>
              </a:extLst>
            </p:cNvPr>
            <p:cNvSpPr/>
            <p:nvPr/>
          </p:nvSpPr>
          <p:spPr>
            <a:xfrm>
              <a:off x="2417379" y="3429000"/>
              <a:ext cx="2915634" cy="859221"/>
            </a:xfrm>
            <a:prstGeom prst="round2Diag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1BA3CC-8F2B-DE00-D6CF-9116A03BCCF6}"/>
                </a:ext>
              </a:extLst>
            </p:cNvPr>
            <p:cNvGrpSpPr/>
            <p:nvPr/>
          </p:nvGrpSpPr>
          <p:grpSpPr>
            <a:xfrm>
              <a:off x="2512864" y="3615558"/>
              <a:ext cx="2600422" cy="523220"/>
              <a:chOff x="2312279" y="3384725"/>
              <a:chExt cx="2600422" cy="5232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1BC497-E544-7339-66CF-091BADE60D02}"/>
                  </a:ext>
                </a:extLst>
              </p:cNvPr>
              <p:cNvSpPr txBox="1"/>
              <p:nvPr/>
            </p:nvSpPr>
            <p:spPr>
              <a:xfrm>
                <a:off x="2312279" y="3384725"/>
                <a:ext cx="22807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Aptos" panose="020B0004020202020204" pitchFamily="34" charset="0"/>
                    <a:cs typeface="+mj-cs"/>
                  </a:rPr>
                  <a:t>GNNBuilder</a:t>
                </a:r>
                <a:endParaRPr lang="en-US" sz="2000" b="1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9AAEE47-9484-4E89-2D25-386704B67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56387" y="3416255"/>
                <a:ext cx="456314" cy="456314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478E0E-5BD3-505D-3903-85AEB161B968}"/>
              </a:ext>
            </a:extLst>
          </p:cNvPr>
          <p:cNvGrpSpPr/>
          <p:nvPr/>
        </p:nvGrpSpPr>
        <p:grpSpPr>
          <a:xfrm>
            <a:off x="-264435" y="1017444"/>
            <a:ext cx="7001302" cy="4909808"/>
            <a:chOff x="-705059" y="1017444"/>
            <a:chExt cx="7001302" cy="4909808"/>
          </a:xfrm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CE0B99FB-ADFF-2A27-C451-ADD379AEDE3F}"/>
                </a:ext>
              </a:extLst>
            </p:cNvPr>
            <p:cNvSpPr/>
            <p:nvPr/>
          </p:nvSpPr>
          <p:spPr>
            <a:xfrm rot="5400000">
              <a:off x="-667862" y="980247"/>
              <a:ext cx="4909808" cy="4984201"/>
            </a:xfrm>
            <a:prstGeom prst="blockArc">
              <a:avLst>
                <a:gd name="adj1" fmla="val 11595224"/>
                <a:gd name="adj2" fmla="val 21051129"/>
                <a:gd name="adj3" fmla="val 7410"/>
              </a:avLst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01FC308-300E-FE44-0E8D-470ADC321B6C}"/>
                </a:ext>
              </a:extLst>
            </p:cNvPr>
            <p:cNvSpPr/>
            <p:nvPr/>
          </p:nvSpPr>
          <p:spPr>
            <a:xfrm>
              <a:off x="3189243" y="2087229"/>
              <a:ext cx="2645416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Architecture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36F229D-8E45-1EEA-59DE-031EB437D15F}"/>
                </a:ext>
              </a:extLst>
            </p:cNvPr>
            <p:cNvSpPr/>
            <p:nvPr/>
          </p:nvSpPr>
          <p:spPr>
            <a:xfrm>
              <a:off x="2479904" y="1177049"/>
              <a:ext cx="291563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Generic Compute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785E35B-32F5-9849-B21C-2D9F5C49EAB6}"/>
                </a:ext>
              </a:extLst>
            </p:cNvPr>
            <p:cNvSpPr/>
            <p:nvPr/>
          </p:nvSpPr>
          <p:spPr>
            <a:xfrm>
              <a:off x="3650828" y="2997409"/>
              <a:ext cx="2645415" cy="875026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Design Space Exploration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C786890-8EAD-DC1E-9F3D-1E76292D7B61}"/>
                </a:ext>
              </a:extLst>
            </p:cNvPr>
            <p:cNvSpPr/>
            <p:nvPr/>
          </p:nvSpPr>
          <p:spPr>
            <a:xfrm>
              <a:off x="3189243" y="4051095"/>
              <a:ext cx="2645416" cy="87928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Performance Results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4E38CF-BDA6-CFED-982B-81572FA16105}"/>
                </a:ext>
              </a:extLst>
            </p:cNvPr>
            <p:cNvSpPr/>
            <p:nvPr/>
          </p:nvSpPr>
          <p:spPr>
            <a:xfrm>
              <a:off x="2475915" y="5109036"/>
              <a:ext cx="291962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Framework API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B60C00B-D522-0F72-2A2F-CF8942C9110A}"/>
              </a:ext>
            </a:extLst>
          </p:cNvPr>
          <p:cNvCxnSpPr>
            <a:cxnSpLocks/>
          </p:cNvCxnSpPr>
          <p:nvPr/>
        </p:nvCxnSpPr>
        <p:spPr>
          <a:xfrm>
            <a:off x="7726235" y="830317"/>
            <a:ext cx="0" cy="5570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B4C9C7-286F-AA56-5C8E-FECC03C0F915}"/>
              </a:ext>
            </a:extLst>
          </p:cNvPr>
          <p:cNvSpPr txBox="1">
            <a:spLocks/>
          </p:cNvSpPr>
          <p:nvPr/>
        </p:nvSpPr>
        <p:spPr>
          <a:xfrm>
            <a:off x="8133549" y="884608"/>
            <a:ext cx="3690149" cy="53256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DL for Graphs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GNNs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Accelerators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cs typeface="+mj-cs"/>
              </a:rPr>
              <a:t>GNNBuilder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Generic Compute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Architecture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Design Space Exploration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Performance Results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Framework API</a:t>
            </a:r>
            <a:endParaRPr lang="en-US" sz="1800" dirty="0">
              <a:solidFill>
                <a:schemeClr val="bg1">
                  <a:lumMod val="75000"/>
                </a:schemeClr>
              </a:solidFill>
              <a:cs typeface="+mj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Limitations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Ongoing Work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Documentation and Open Source</a:t>
            </a:r>
          </a:p>
        </p:txBody>
      </p:sp>
    </p:spTree>
    <p:extLst>
      <p:ext uri="{BB962C8B-B14F-4D97-AF65-F5344CB8AC3E}">
        <p14:creationId xmlns:p14="http://schemas.microsoft.com/office/powerpoint/2010/main" val="739696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E7B592A-ED6E-A8FA-ED32-19D163D09499}"/>
              </a:ext>
            </a:extLst>
          </p:cNvPr>
          <p:cNvGrpSpPr/>
          <p:nvPr/>
        </p:nvGrpSpPr>
        <p:grpSpPr>
          <a:xfrm>
            <a:off x="1776166" y="1683072"/>
            <a:ext cx="3176409" cy="3774365"/>
            <a:chOff x="1522166" y="1683072"/>
            <a:chExt cx="3176409" cy="377436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BC523E8-49E2-9D53-54B4-2D60663886DE}"/>
                </a:ext>
              </a:extLst>
            </p:cNvPr>
            <p:cNvGrpSpPr/>
            <p:nvPr/>
          </p:nvGrpSpPr>
          <p:grpSpPr>
            <a:xfrm flipV="1">
              <a:off x="2281936" y="3456635"/>
              <a:ext cx="1303537" cy="2000802"/>
              <a:chOff x="8836052" y="1284660"/>
              <a:chExt cx="1303537" cy="200080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73F79B5-14EA-43DB-D90E-3AC74F78E8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1284660"/>
                <a:ext cx="698801" cy="1971838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8B94385-A12F-1AE4-6E98-FD84CCAA2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2102876"/>
                <a:ext cx="1303537" cy="118258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FCC318-D30B-CE27-32DD-0758A5A36668}"/>
                </a:ext>
              </a:extLst>
            </p:cNvPr>
            <p:cNvGrpSpPr/>
            <p:nvPr/>
          </p:nvGrpSpPr>
          <p:grpSpPr>
            <a:xfrm>
              <a:off x="1522166" y="1683072"/>
              <a:ext cx="3176409" cy="1756479"/>
              <a:chOff x="1522166" y="1683072"/>
              <a:chExt cx="3176409" cy="1756479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888AB50-2772-C84A-AB00-6DFF0E1C0A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1683072"/>
                <a:ext cx="650749" cy="1681069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EA5860F-BAC0-C9D4-7AF6-B922FDD235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2283055"/>
                <a:ext cx="1303537" cy="115649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13155F8-2459-A44E-E2C2-E40E856616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2166" y="3389679"/>
                <a:ext cx="3176409" cy="24334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DC8310-3B93-3DAC-273C-96FD4332FF7F}"/>
              </a:ext>
            </a:extLst>
          </p:cNvPr>
          <p:cNvGrpSpPr/>
          <p:nvPr/>
        </p:nvGrpSpPr>
        <p:grpSpPr>
          <a:xfrm>
            <a:off x="486172" y="2999389"/>
            <a:ext cx="2915634" cy="859221"/>
            <a:chOff x="2417379" y="3429000"/>
            <a:chExt cx="2915634" cy="859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05C5A11C-DF95-F46E-8CE5-2A241A3B07EE}"/>
                </a:ext>
              </a:extLst>
            </p:cNvPr>
            <p:cNvSpPr/>
            <p:nvPr/>
          </p:nvSpPr>
          <p:spPr>
            <a:xfrm>
              <a:off x="2417379" y="3429000"/>
              <a:ext cx="2915634" cy="859221"/>
            </a:xfrm>
            <a:prstGeom prst="round2Diag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1BA3CC-8F2B-DE00-D6CF-9116A03BCCF6}"/>
                </a:ext>
              </a:extLst>
            </p:cNvPr>
            <p:cNvGrpSpPr/>
            <p:nvPr/>
          </p:nvGrpSpPr>
          <p:grpSpPr>
            <a:xfrm>
              <a:off x="2512864" y="3615558"/>
              <a:ext cx="2600422" cy="523220"/>
              <a:chOff x="2312279" y="3384725"/>
              <a:chExt cx="2600422" cy="5232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1BC497-E544-7339-66CF-091BADE60D02}"/>
                  </a:ext>
                </a:extLst>
              </p:cNvPr>
              <p:cNvSpPr txBox="1"/>
              <p:nvPr/>
            </p:nvSpPr>
            <p:spPr>
              <a:xfrm>
                <a:off x="2312279" y="3384725"/>
                <a:ext cx="22807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Aptos" panose="020B0004020202020204" pitchFamily="34" charset="0"/>
                    <a:cs typeface="+mj-cs"/>
                  </a:rPr>
                  <a:t>GNNBuilder</a:t>
                </a:r>
                <a:endParaRPr lang="en-US" sz="2000" b="1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9AAEE47-9484-4E89-2D25-386704B67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56387" y="3416255"/>
                <a:ext cx="456314" cy="456314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478E0E-5BD3-505D-3903-85AEB161B968}"/>
              </a:ext>
            </a:extLst>
          </p:cNvPr>
          <p:cNvGrpSpPr/>
          <p:nvPr/>
        </p:nvGrpSpPr>
        <p:grpSpPr>
          <a:xfrm>
            <a:off x="-264435" y="1017444"/>
            <a:ext cx="7001302" cy="4909808"/>
            <a:chOff x="-705059" y="1017444"/>
            <a:chExt cx="7001302" cy="4909808"/>
          </a:xfrm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CE0B99FB-ADFF-2A27-C451-ADD379AEDE3F}"/>
                </a:ext>
              </a:extLst>
            </p:cNvPr>
            <p:cNvSpPr/>
            <p:nvPr/>
          </p:nvSpPr>
          <p:spPr>
            <a:xfrm rot="5400000">
              <a:off x="-667862" y="980247"/>
              <a:ext cx="4909808" cy="4984201"/>
            </a:xfrm>
            <a:prstGeom prst="blockArc">
              <a:avLst>
                <a:gd name="adj1" fmla="val 11595224"/>
                <a:gd name="adj2" fmla="val 21051129"/>
                <a:gd name="adj3" fmla="val 7410"/>
              </a:avLst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01FC308-300E-FE44-0E8D-470ADC321B6C}"/>
                </a:ext>
              </a:extLst>
            </p:cNvPr>
            <p:cNvSpPr/>
            <p:nvPr/>
          </p:nvSpPr>
          <p:spPr>
            <a:xfrm>
              <a:off x="3189243" y="2087229"/>
              <a:ext cx="2645416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Architecture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36F229D-8E45-1EEA-59DE-031EB437D15F}"/>
                </a:ext>
              </a:extLst>
            </p:cNvPr>
            <p:cNvSpPr/>
            <p:nvPr/>
          </p:nvSpPr>
          <p:spPr>
            <a:xfrm>
              <a:off x="2479904" y="1177049"/>
              <a:ext cx="2915634" cy="73152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Generic Compute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785E35B-32F5-9849-B21C-2D9F5C49EAB6}"/>
                </a:ext>
              </a:extLst>
            </p:cNvPr>
            <p:cNvSpPr/>
            <p:nvPr/>
          </p:nvSpPr>
          <p:spPr>
            <a:xfrm>
              <a:off x="3650828" y="2997409"/>
              <a:ext cx="2645415" cy="875026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Design Space Exploration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C786890-8EAD-DC1E-9F3D-1E76292D7B61}"/>
                </a:ext>
              </a:extLst>
            </p:cNvPr>
            <p:cNvSpPr/>
            <p:nvPr/>
          </p:nvSpPr>
          <p:spPr>
            <a:xfrm>
              <a:off x="3189243" y="4051095"/>
              <a:ext cx="2645416" cy="87928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Performance Results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4E38CF-BDA6-CFED-982B-81572FA16105}"/>
                </a:ext>
              </a:extLst>
            </p:cNvPr>
            <p:cNvSpPr/>
            <p:nvPr/>
          </p:nvSpPr>
          <p:spPr>
            <a:xfrm>
              <a:off x="2475915" y="5109036"/>
              <a:ext cx="291962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Framework API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B60C00B-D522-0F72-2A2F-CF8942C9110A}"/>
              </a:ext>
            </a:extLst>
          </p:cNvPr>
          <p:cNvCxnSpPr>
            <a:cxnSpLocks/>
          </p:cNvCxnSpPr>
          <p:nvPr/>
        </p:nvCxnSpPr>
        <p:spPr>
          <a:xfrm>
            <a:off x="7726235" y="830317"/>
            <a:ext cx="0" cy="5570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30D381C-5C15-1C9B-3A4F-FB7019D92867}"/>
              </a:ext>
            </a:extLst>
          </p:cNvPr>
          <p:cNvGrpSpPr/>
          <p:nvPr/>
        </p:nvGrpSpPr>
        <p:grpSpPr>
          <a:xfrm>
            <a:off x="8362251" y="2354378"/>
            <a:ext cx="3095625" cy="2522359"/>
            <a:chOff x="8877300" y="2367517"/>
            <a:chExt cx="3095625" cy="252235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C92715A-9FF2-84E4-C777-7395393D4D9F}"/>
                </a:ext>
              </a:extLst>
            </p:cNvPr>
            <p:cNvCxnSpPr>
              <a:cxnSpLocks/>
            </p:cNvCxnSpPr>
            <p:nvPr/>
          </p:nvCxnSpPr>
          <p:spPr>
            <a:xfrm>
              <a:off x="8877300" y="3628697"/>
              <a:ext cx="309562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6FE162D-EA0C-E4B2-C117-48146337FFE9}"/>
                </a:ext>
              </a:extLst>
            </p:cNvPr>
            <p:cNvGrpSpPr/>
            <p:nvPr/>
          </p:nvGrpSpPr>
          <p:grpSpPr>
            <a:xfrm>
              <a:off x="9113103" y="2367517"/>
              <a:ext cx="2622541" cy="2522359"/>
              <a:chOff x="9113103" y="2367517"/>
              <a:chExt cx="2622541" cy="2522359"/>
            </a:xfrm>
          </p:grpSpPr>
          <p:sp>
            <p:nvSpPr>
              <p:cNvPr id="84" name="Flowchart: Data 83">
                <a:extLst>
                  <a:ext uri="{FF2B5EF4-FFF2-40B4-BE49-F238E27FC236}">
                    <a16:creationId xmlns:a16="http://schemas.microsoft.com/office/drawing/2014/main" id="{B8C4AEA5-E21C-B7C5-1994-EA2AE06D7EE6}"/>
                  </a:ext>
                </a:extLst>
              </p:cNvPr>
              <p:cNvSpPr/>
              <p:nvPr/>
            </p:nvSpPr>
            <p:spPr>
              <a:xfrm>
                <a:off x="9113103" y="4049048"/>
                <a:ext cx="2622541" cy="840828"/>
              </a:xfrm>
              <a:prstGeom prst="flowChartInputOutput">
                <a:avLst/>
              </a:prstGeom>
              <a:solidFill>
                <a:srgbClr val="F5F5F5"/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Hardware</a:t>
                </a:r>
              </a:p>
            </p:txBody>
          </p:sp>
          <p:sp>
            <p:nvSpPr>
              <p:cNvPr id="83" name="Flowchart: Data 82">
                <a:extLst>
                  <a:ext uri="{FF2B5EF4-FFF2-40B4-BE49-F238E27FC236}">
                    <a16:creationId xmlns:a16="http://schemas.microsoft.com/office/drawing/2014/main" id="{F9F84A84-8E87-167B-4096-ADAE8107EBD1}"/>
                  </a:ext>
                </a:extLst>
              </p:cNvPr>
              <p:cNvSpPr/>
              <p:nvPr/>
            </p:nvSpPr>
            <p:spPr>
              <a:xfrm>
                <a:off x="9113103" y="3208283"/>
                <a:ext cx="2622541" cy="840828"/>
              </a:xfrm>
              <a:prstGeom prst="flowChartInputOutput">
                <a:avLst/>
              </a:prstGeom>
              <a:solidFill>
                <a:srgbClr val="F5F5F5"/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Compiler</a:t>
                </a:r>
              </a:p>
            </p:txBody>
          </p:sp>
          <p:sp>
            <p:nvSpPr>
              <p:cNvPr id="82" name="Flowchart: Data 81">
                <a:extLst>
                  <a:ext uri="{FF2B5EF4-FFF2-40B4-BE49-F238E27FC236}">
                    <a16:creationId xmlns:a16="http://schemas.microsoft.com/office/drawing/2014/main" id="{121B5B0A-8F69-871C-2EBB-EEC678036EA0}"/>
                  </a:ext>
                </a:extLst>
              </p:cNvPr>
              <p:cNvSpPr/>
              <p:nvPr/>
            </p:nvSpPr>
            <p:spPr>
              <a:xfrm>
                <a:off x="9113103" y="2367517"/>
                <a:ext cx="2622541" cy="840828"/>
              </a:xfrm>
              <a:prstGeom prst="flowChartInputOutput">
                <a:avLst/>
              </a:prstGeom>
              <a:solidFill>
                <a:srgbClr val="F5F5F5"/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Software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0579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18F1-C1D4-1A89-0403-954F104C6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470" y="817839"/>
            <a:ext cx="4341784" cy="1388974"/>
          </a:xfrm>
        </p:spPr>
        <p:txBody>
          <a:bodyPr>
            <a:normAutofit/>
          </a:bodyPr>
          <a:lstStyle/>
          <a:p>
            <a:r>
              <a:rPr lang="en-US" sz="4200" dirty="0"/>
              <a:t>“SpMM is </a:t>
            </a:r>
            <a:r>
              <a:rPr lang="en-US" sz="4200" b="1" dirty="0"/>
              <a:t>Not</a:t>
            </a:r>
            <a:r>
              <a:rPr lang="en-US" sz="4200" dirty="0"/>
              <a:t> All You Need”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F8F41-6393-3547-B8D3-81D8584540F3}"/>
              </a:ext>
            </a:extLst>
          </p:cNvPr>
          <p:cNvSpPr txBox="1"/>
          <p:nvPr/>
        </p:nvSpPr>
        <p:spPr>
          <a:xfrm>
            <a:off x="5384800" y="2397948"/>
            <a:ext cx="65711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tos" panose="020B0004020202020204" pitchFamily="34" charset="0"/>
              </a:rPr>
              <a:t>Non-Sum Aggregation</a:t>
            </a:r>
          </a:p>
          <a:p>
            <a:pPr algn="ctr"/>
            <a:r>
              <a:rPr lang="en-US" sz="2800" dirty="0">
                <a:latin typeface="Aptos" panose="020B0004020202020204" pitchFamily="34" charset="0"/>
              </a:rPr>
              <a:t>PNA + </a:t>
            </a:r>
            <a:r>
              <a:rPr lang="en-US" sz="2800" dirty="0" err="1">
                <a:latin typeface="Aptos" panose="020B0004020202020204" pitchFamily="34" charset="0"/>
              </a:rPr>
              <a:t>GraphSAGE</a:t>
            </a:r>
            <a:endParaRPr lang="en-US" sz="2800" dirty="0">
              <a:latin typeface="Aptos" panose="020B0004020202020204" pitchFamily="34" charset="0"/>
            </a:endParaRPr>
          </a:p>
          <a:p>
            <a:pPr algn="ctr"/>
            <a:endParaRPr lang="en-US" sz="2800" b="1" dirty="0">
              <a:latin typeface="Aptos" panose="020B0004020202020204" pitchFamily="34" charset="0"/>
            </a:endParaRPr>
          </a:p>
          <a:p>
            <a:pPr algn="ctr"/>
            <a:r>
              <a:rPr lang="en-US" sz="2800" b="1" dirty="0">
                <a:latin typeface="Aptos" panose="020B0004020202020204" pitchFamily="34" charset="0"/>
              </a:rPr>
              <a:t>Anisotropic Message Passing</a:t>
            </a:r>
          </a:p>
          <a:p>
            <a:pPr algn="ctr"/>
            <a:r>
              <a:rPr lang="en-US" sz="2800" dirty="0">
                <a:latin typeface="Aptos" panose="020B0004020202020204" pitchFamily="34" charset="0"/>
              </a:rPr>
              <a:t>Graph Attention Networks</a:t>
            </a:r>
            <a:r>
              <a:rPr lang="en-US" sz="2800" i="1" dirty="0">
                <a:latin typeface="Aptos" panose="020B0004020202020204" pitchFamily="34" charset="0"/>
              </a:rPr>
              <a:t>	</a:t>
            </a:r>
          </a:p>
          <a:p>
            <a:pPr algn="ctr"/>
            <a:endParaRPr lang="en-US" sz="2800" dirty="0">
              <a:latin typeface="Aptos" panose="020B0004020202020204" pitchFamily="34" charset="0"/>
            </a:endParaRPr>
          </a:p>
          <a:p>
            <a:pPr algn="ctr"/>
            <a:r>
              <a:rPr lang="en-US" sz="2800" b="1" dirty="0">
                <a:latin typeface="Aptos" panose="020B0004020202020204" pitchFamily="34" charset="0"/>
              </a:rPr>
              <a:t>Edge Embeddings</a:t>
            </a:r>
          </a:p>
          <a:p>
            <a:pPr algn="ctr"/>
            <a:endParaRPr lang="en-US" sz="2800" b="1" dirty="0">
              <a:latin typeface="Aptos" panose="020B0004020202020204" pitchFamily="34" charset="0"/>
            </a:endParaRPr>
          </a:p>
          <a:p>
            <a:pPr algn="ctr"/>
            <a:r>
              <a:rPr lang="en-US" sz="2800" b="1" dirty="0">
                <a:latin typeface="Aptos" panose="020B0004020202020204" pitchFamily="34" charset="0"/>
              </a:rPr>
              <a:t>Almost all other cases…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BB572-D93F-20FE-A57B-3C6B3904B62A}"/>
              </a:ext>
            </a:extLst>
          </p:cNvPr>
          <p:cNvSpPr txBox="1"/>
          <p:nvPr/>
        </p:nvSpPr>
        <p:spPr>
          <a:xfrm>
            <a:off x="529044" y="4051300"/>
            <a:ext cx="4462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ptos" panose="020B0004020202020204" pitchFamily="34" charset="0"/>
              </a:rPr>
              <a:t>GCN + GIN+ </a:t>
            </a:r>
            <a:r>
              <a:rPr lang="en-US" sz="2800" dirty="0" err="1">
                <a:latin typeface="Aptos" panose="020B0004020202020204" pitchFamily="34" charset="0"/>
              </a:rPr>
              <a:t>GraphSAGE</a:t>
            </a:r>
            <a:endParaRPr lang="en-US" sz="2800" dirty="0">
              <a:latin typeface="Aptos" panose="020B00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576FC9-061F-ADA8-B371-9FF97DB21ADA}"/>
              </a:ext>
            </a:extLst>
          </p:cNvPr>
          <p:cNvSpPr txBox="1">
            <a:spLocks/>
          </p:cNvSpPr>
          <p:nvPr/>
        </p:nvSpPr>
        <p:spPr>
          <a:xfrm>
            <a:off x="877915" y="909814"/>
            <a:ext cx="3782986" cy="1205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200" dirty="0"/>
              <a:t>“SpMM is All You Need”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1E2E38-FE7C-A7B0-2432-3C13FC910161}"/>
              </a:ext>
            </a:extLst>
          </p:cNvPr>
          <p:cNvSpPr txBox="1"/>
          <p:nvPr/>
        </p:nvSpPr>
        <p:spPr>
          <a:xfrm>
            <a:off x="399243" y="3528080"/>
            <a:ext cx="4740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tos" panose="020B0004020202020204" pitchFamily="34" charset="0"/>
              </a:rPr>
              <a:t>Sum-Multiply Reductions</a:t>
            </a:r>
          </a:p>
        </p:txBody>
      </p:sp>
    </p:spTree>
    <p:extLst>
      <p:ext uri="{BB962C8B-B14F-4D97-AF65-F5344CB8AC3E}">
        <p14:creationId xmlns:p14="http://schemas.microsoft.com/office/powerpoint/2010/main" val="3178110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18F1-C1D4-1A89-0403-954F104C6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470" y="817839"/>
            <a:ext cx="4341784" cy="1388974"/>
          </a:xfrm>
        </p:spPr>
        <p:txBody>
          <a:bodyPr>
            <a:normAutofit/>
          </a:bodyPr>
          <a:lstStyle/>
          <a:p>
            <a:r>
              <a:rPr lang="en-US" sz="4200" dirty="0"/>
              <a:t>“SpMM is </a:t>
            </a:r>
            <a:r>
              <a:rPr lang="en-US" sz="4200" b="1" dirty="0"/>
              <a:t>Not</a:t>
            </a:r>
            <a:r>
              <a:rPr lang="en-US" sz="4200" dirty="0"/>
              <a:t> All You Need”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576FC9-061F-ADA8-B371-9FF97DB21ADA}"/>
              </a:ext>
            </a:extLst>
          </p:cNvPr>
          <p:cNvSpPr txBox="1">
            <a:spLocks/>
          </p:cNvSpPr>
          <p:nvPr/>
        </p:nvSpPr>
        <p:spPr>
          <a:xfrm>
            <a:off x="877915" y="909814"/>
            <a:ext cx="3782986" cy="1205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200" dirty="0"/>
              <a:t>“SpMM is All You Need”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1AB8747-8A34-1685-F055-D654985DA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771270"/>
              </p:ext>
            </p:extLst>
          </p:nvPr>
        </p:nvGraphicFramePr>
        <p:xfrm>
          <a:off x="1756664" y="2393008"/>
          <a:ext cx="2025488" cy="2787015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025488">
                  <a:extLst>
                    <a:ext uri="{9D8B030D-6E8A-4147-A177-3AD203B41FA5}">
                      <a16:colId xmlns:a16="http://schemas.microsoft.com/office/drawing/2014/main" val="3386704319"/>
                    </a:ext>
                  </a:extLst>
                </a:gridCol>
              </a:tblGrid>
              <a:tr h="244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ptos" panose="020B0004020202020204" pitchFamily="34" charset="0"/>
                        </a:rPr>
                        <a:t>EnGN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883006"/>
                  </a:ext>
                </a:extLst>
              </a:tr>
              <a:tr h="244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ptos" panose="020B0004020202020204" pitchFamily="34" charset="0"/>
                        </a:rPr>
                        <a:t>HyGCN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47855"/>
                  </a:ext>
                </a:extLst>
              </a:tr>
              <a:tr h="244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ptos" panose="020B0004020202020204" pitchFamily="34" charset="0"/>
                        </a:rPr>
                        <a:t>AWB-GCN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617005"/>
                  </a:ext>
                </a:extLst>
              </a:tr>
              <a:tr h="244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ptos" panose="020B0004020202020204" pitchFamily="34" charset="0"/>
                        </a:rPr>
                        <a:t>GRIP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316300"/>
                  </a:ext>
                </a:extLst>
              </a:tr>
              <a:tr h="244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ptos" panose="020B0004020202020204" pitchFamily="34" charset="0"/>
                        </a:rPr>
                        <a:t>Auten et al.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09751"/>
                  </a:ext>
                </a:extLst>
              </a:tr>
              <a:tr h="244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ptos" panose="020B0004020202020204" pitchFamily="34" charset="0"/>
                        </a:rPr>
                        <a:t>Zhang et al.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659882"/>
                  </a:ext>
                </a:extLst>
              </a:tr>
              <a:tr h="244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ptos" panose="020B0004020202020204" pitchFamily="34" charset="0"/>
                        </a:rPr>
                        <a:t>Rubik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309536"/>
                  </a:ext>
                </a:extLst>
              </a:tr>
              <a:tr h="244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ptos" panose="020B0004020202020204" pitchFamily="34" charset="0"/>
                        </a:rPr>
                        <a:t>GCNAX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044881"/>
                  </a:ext>
                </a:extLst>
              </a:tr>
              <a:tr h="244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ptos" panose="020B0004020202020204" pitchFamily="34" charset="0"/>
                        </a:rPr>
                        <a:t>GraphACT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73815"/>
                  </a:ext>
                </a:extLst>
              </a:tr>
              <a:tr h="244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ptos" panose="020B0004020202020204" pitchFamily="34" charset="0"/>
                        </a:rPr>
                        <a:t>BoostGCN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263372"/>
                  </a:ext>
                </a:extLst>
              </a:tr>
              <a:tr h="244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ptos" panose="020B0004020202020204" pitchFamily="34" charset="0"/>
                        </a:rPr>
                        <a:t>I-GCN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96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CEEC00E-C318-1778-EDC8-8E3E6CFB2199}"/>
              </a:ext>
            </a:extLst>
          </p:cNvPr>
          <p:cNvSpPr txBox="1"/>
          <p:nvPr/>
        </p:nvSpPr>
        <p:spPr>
          <a:xfrm>
            <a:off x="1154867" y="5479339"/>
            <a:ext cx="368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  <a:cs typeface="Aparajita" panose="020B0502040204020203" pitchFamily="18" charset="0"/>
              </a:rPr>
              <a:t>✅ </a:t>
            </a:r>
            <a:r>
              <a:rPr lang="en-US" sz="2000" b="1" i="1" dirty="0">
                <a:latin typeface="Aptos" panose="020B0004020202020204" pitchFamily="34" charset="0"/>
                <a:cs typeface="Aparajita" panose="020B0502040204020203" pitchFamily="18" charset="0"/>
              </a:rPr>
              <a:t>Hardware Acceleration</a:t>
            </a:r>
          </a:p>
          <a:p>
            <a:r>
              <a:rPr lang="en-US" sz="2000" dirty="0">
                <a:latin typeface="Aptos" panose="020B0004020202020204" pitchFamily="34" charset="0"/>
                <a:cs typeface="Aparajita" panose="020B0502040204020203" pitchFamily="18" charset="0"/>
              </a:rPr>
              <a:t>❌ General Computation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0C9DC7-38D8-3953-816F-F0639C7D9A72}"/>
              </a:ext>
            </a:extLst>
          </p:cNvPr>
          <p:cNvSpPr txBox="1"/>
          <p:nvPr/>
        </p:nvSpPr>
        <p:spPr>
          <a:xfrm>
            <a:off x="7048857" y="5426962"/>
            <a:ext cx="368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  <a:cs typeface="Aparajita" panose="020B0502040204020203" pitchFamily="18" charset="0"/>
              </a:rPr>
              <a:t>✅ Hardware Acceleration</a:t>
            </a:r>
          </a:p>
          <a:p>
            <a:r>
              <a:rPr lang="en-US" sz="2000" dirty="0">
                <a:latin typeface="Aptos" panose="020B0004020202020204" pitchFamily="34" charset="0"/>
                <a:cs typeface="Aparajita" panose="020B0502040204020203" pitchFamily="18" charset="0"/>
              </a:rPr>
              <a:t>✅ </a:t>
            </a:r>
            <a:r>
              <a:rPr lang="en-US" sz="2000" b="1" i="1" dirty="0">
                <a:latin typeface="Aptos" panose="020B0004020202020204" pitchFamily="34" charset="0"/>
                <a:cs typeface="Aparajita" panose="020B0502040204020203" pitchFamily="18" charset="0"/>
              </a:rPr>
              <a:t>General Computation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E0D8F0-F873-F361-3E40-1714D82E6816}"/>
              </a:ext>
            </a:extLst>
          </p:cNvPr>
          <p:cNvSpPr/>
          <p:nvPr/>
        </p:nvSpPr>
        <p:spPr>
          <a:xfrm>
            <a:off x="7808957" y="2835292"/>
            <a:ext cx="2162086" cy="8033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ptos" panose="020B0004020202020204" pitchFamily="34" charset="0"/>
              </a:rPr>
              <a:t>FlowGNN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84B3A2E-33F5-6F7D-A203-FC2210BDDA6A}"/>
              </a:ext>
            </a:extLst>
          </p:cNvPr>
          <p:cNvSpPr/>
          <p:nvPr/>
        </p:nvSpPr>
        <p:spPr>
          <a:xfrm>
            <a:off x="7808957" y="3865423"/>
            <a:ext cx="2162086" cy="80330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ptos" panose="020B0004020202020204" pitchFamily="34" charset="0"/>
              </a:rPr>
              <a:t>GNNBuilder</a:t>
            </a:r>
          </a:p>
        </p:txBody>
      </p:sp>
    </p:spTree>
    <p:extLst>
      <p:ext uri="{BB962C8B-B14F-4D97-AF65-F5344CB8AC3E}">
        <p14:creationId xmlns:p14="http://schemas.microsoft.com/office/powerpoint/2010/main" val="1887773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93CDB-620A-F191-AAA5-0D3AEE7B3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6" y="577052"/>
            <a:ext cx="11318928" cy="717350"/>
          </a:xfrm>
        </p:spPr>
        <p:txBody>
          <a:bodyPr/>
          <a:lstStyle/>
          <a:p>
            <a:r>
              <a:rPr lang="en-US" dirty="0"/>
              <a:t>Generic Compute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D12D3-C74A-42D0-769F-03E50123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084" y="1383302"/>
            <a:ext cx="8373832" cy="50222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FCD47F-8D1D-8DAE-6AD8-093524D1C077}"/>
              </a:ext>
            </a:extLst>
          </p:cNvPr>
          <p:cNvSpPr txBox="1"/>
          <p:nvPr/>
        </p:nvSpPr>
        <p:spPr>
          <a:xfrm>
            <a:off x="2012950" y="1527175"/>
            <a:ext cx="2254250" cy="369252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txBody>
          <a:bodyPr wrap="non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449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93CDB-620A-F191-AAA5-0D3AEE7B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Compute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F86B77-5917-7A04-964D-0646EC6B7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3556"/>
            <a:ext cx="10515600" cy="46700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64E7AD-6D49-5EAD-52AD-58A7F11518E1}"/>
              </a:ext>
            </a:extLst>
          </p:cNvPr>
          <p:cNvSpPr txBox="1"/>
          <p:nvPr/>
        </p:nvSpPr>
        <p:spPr>
          <a:xfrm>
            <a:off x="9429750" y="1590675"/>
            <a:ext cx="1790701" cy="446722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txBody>
          <a:bodyPr wrap="non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20EF2-FDC1-43E0-4ABE-33B06ACB24D1}"/>
              </a:ext>
            </a:extLst>
          </p:cNvPr>
          <p:cNvSpPr txBox="1"/>
          <p:nvPr/>
        </p:nvSpPr>
        <p:spPr>
          <a:xfrm>
            <a:off x="971549" y="3429001"/>
            <a:ext cx="3689351" cy="259080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txBody>
          <a:bodyPr wrap="non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408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E7B592A-ED6E-A8FA-ED32-19D163D09499}"/>
              </a:ext>
            </a:extLst>
          </p:cNvPr>
          <p:cNvGrpSpPr/>
          <p:nvPr/>
        </p:nvGrpSpPr>
        <p:grpSpPr>
          <a:xfrm>
            <a:off x="1776166" y="1683072"/>
            <a:ext cx="3176409" cy="3774365"/>
            <a:chOff x="1522166" y="1683072"/>
            <a:chExt cx="3176409" cy="377436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BC523E8-49E2-9D53-54B4-2D60663886DE}"/>
                </a:ext>
              </a:extLst>
            </p:cNvPr>
            <p:cNvGrpSpPr/>
            <p:nvPr/>
          </p:nvGrpSpPr>
          <p:grpSpPr>
            <a:xfrm flipV="1">
              <a:off x="2281936" y="3456635"/>
              <a:ext cx="1303537" cy="2000802"/>
              <a:chOff x="8836052" y="1284660"/>
              <a:chExt cx="1303537" cy="200080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73F79B5-14EA-43DB-D90E-3AC74F78E8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1284660"/>
                <a:ext cx="698801" cy="1971838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8B94385-A12F-1AE4-6E98-FD84CCAA2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2102876"/>
                <a:ext cx="1303537" cy="118258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FCC318-D30B-CE27-32DD-0758A5A36668}"/>
                </a:ext>
              </a:extLst>
            </p:cNvPr>
            <p:cNvGrpSpPr/>
            <p:nvPr/>
          </p:nvGrpSpPr>
          <p:grpSpPr>
            <a:xfrm>
              <a:off x="1522166" y="1683072"/>
              <a:ext cx="3176409" cy="1756479"/>
              <a:chOff x="1522166" y="1683072"/>
              <a:chExt cx="3176409" cy="1756479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888AB50-2772-C84A-AB00-6DFF0E1C0A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1683072"/>
                <a:ext cx="650749" cy="1681069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EA5860F-BAC0-C9D4-7AF6-B922FDD235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2283055"/>
                <a:ext cx="1303537" cy="115649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13155F8-2459-A44E-E2C2-E40E856616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2166" y="3389679"/>
                <a:ext cx="3176409" cy="24334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DC8310-3B93-3DAC-273C-96FD4332FF7F}"/>
              </a:ext>
            </a:extLst>
          </p:cNvPr>
          <p:cNvGrpSpPr/>
          <p:nvPr/>
        </p:nvGrpSpPr>
        <p:grpSpPr>
          <a:xfrm>
            <a:off x="486172" y="2999389"/>
            <a:ext cx="2915634" cy="859221"/>
            <a:chOff x="2417379" y="3429000"/>
            <a:chExt cx="2915634" cy="859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05C5A11C-DF95-F46E-8CE5-2A241A3B07EE}"/>
                </a:ext>
              </a:extLst>
            </p:cNvPr>
            <p:cNvSpPr/>
            <p:nvPr/>
          </p:nvSpPr>
          <p:spPr>
            <a:xfrm>
              <a:off x="2417379" y="3429000"/>
              <a:ext cx="2915634" cy="859221"/>
            </a:xfrm>
            <a:prstGeom prst="round2Diag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1BA3CC-8F2B-DE00-D6CF-9116A03BCCF6}"/>
                </a:ext>
              </a:extLst>
            </p:cNvPr>
            <p:cNvGrpSpPr/>
            <p:nvPr/>
          </p:nvGrpSpPr>
          <p:grpSpPr>
            <a:xfrm>
              <a:off x="2512864" y="3615558"/>
              <a:ext cx="2600422" cy="523220"/>
              <a:chOff x="2312279" y="3384725"/>
              <a:chExt cx="2600422" cy="5232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1BC497-E544-7339-66CF-091BADE60D02}"/>
                  </a:ext>
                </a:extLst>
              </p:cNvPr>
              <p:cNvSpPr txBox="1"/>
              <p:nvPr/>
            </p:nvSpPr>
            <p:spPr>
              <a:xfrm>
                <a:off x="2312279" y="3384725"/>
                <a:ext cx="22807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Aptos" panose="020B0004020202020204" pitchFamily="34" charset="0"/>
                    <a:cs typeface="+mj-cs"/>
                  </a:rPr>
                  <a:t>GNNBuilder</a:t>
                </a:r>
                <a:endParaRPr lang="en-US" sz="2000" b="1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9AAEE47-9484-4E89-2D25-386704B67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56387" y="3416255"/>
                <a:ext cx="456314" cy="456314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478E0E-5BD3-505D-3903-85AEB161B968}"/>
              </a:ext>
            </a:extLst>
          </p:cNvPr>
          <p:cNvGrpSpPr/>
          <p:nvPr/>
        </p:nvGrpSpPr>
        <p:grpSpPr>
          <a:xfrm>
            <a:off x="-264435" y="1017444"/>
            <a:ext cx="7001302" cy="4909808"/>
            <a:chOff x="-705059" y="1017444"/>
            <a:chExt cx="7001302" cy="4909808"/>
          </a:xfrm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CE0B99FB-ADFF-2A27-C451-ADD379AEDE3F}"/>
                </a:ext>
              </a:extLst>
            </p:cNvPr>
            <p:cNvSpPr/>
            <p:nvPr/>
          </p:nvSpPr>
          <p:spPr>
            <a:xfrm rot="5400000">
              <a:off x="-667862" y="980247"/>
              <a:ext cx="4909808" cy="4984201"/>
            </a:xfrm>
            <a:prstGeom prst="blockArc">
              <a:avLst>
                <a:gd name="adj1" fmla="val 11595224"/>
                <a:gd name="adj2" fmla="val 21051129"/>
                <a:gd name="adj3" fmla="val 7410"/>
              </a:avLst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01FC308-300E-FE44-0E8D-470ADC321B6C}"/>
                </a:ext>
              </a:extLst>
            </p:cNvPr>
            <p:cNvSpPr/>
            <p:nvPr/>
          </p:nvSpPr>
          <p:spPr>
            <a:xfrm>
              <a:off x="3189243" y="2087229"/>
              <a:ext cx="2645416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Architecture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36F229D-8E45-1EEA-59DE-031EB437D15F}"/>
                </a:ext>
              </a:extLst>
            </p:cNvPr>
            <p:cNvSpPr/>
            <p:nvPr/>
          </p:nvSpPr>
          <p:spPr>
            <a:xfrm>
              <a:off x="2479904" y="1177049"/>
              <a:ext cx="291563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Generic Compute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785E35B-32F5-9849-B21C-2D9F5C49EAB6}"/>
                </a:ext>
              </a:extLst>
            </p:cNvPr>
            <p:cNvSpPr/>
            <p:nvPr/>
          </p:nvSpPr>
          <p:spPr>
            <a:xfrm>
              <a:off x="3650828" y="2997409"/>
              <a:ext cx="2645415" cy="875026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Design Space Exploration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C786890-8EAD-DC1E-9F3D-1E76292D7B61}"/>
                </a:ext>
              </a:extLst>
            </p:cNvPr>
            <p:cNvSpPr/>
            <p:nvPr/>
          </p:nvSpPr>
          <p:spPr>
            <a:xfrm>
              <a:off x="3189243" y="4051095"/>
              <a:ext cx="2645416" cy="87928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Performance Results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4E38CF-BDA6-CFED-982B-81572FA16105}"/>
                </a:ext>
              </a:extLst>
            </p:cNvPr>
            <p:cNvSpPr/>
            <p:nvPr/>
          </p:nvSpPr>
          <p:spPr>
            <a:xfrm>
              <a:off x="2475915" y="5109036"/>
              <a:ext cx="291962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Framework API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B60C00B-D522-0F72-2A2F-CF8942C9110A}"/>
              </a:ext>
            </a:extLst>
          </p:cNvPr>
          <p:cNvCxnSpPr>
            <a:cxnSpLocks/>
          </p:cNvCxnSpPr>
          <p:nvPr/>
        </p:nvCxnSpPr>
        <p:spPr>
          <a:xfrm>
            <a:off x="7726235" y="830317"/>
            <a:ext cx="0" cy="5570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B4C9C7-286F-AA56-5C8E-FECC03C0F915}"/>
              </a:ext>
            </a:extLst>
          </p:cNvPr>
          <p:cNvSpPr txBox="1">
            <a:spLocks/>
          </p:cNvSpPr>
          <p:nvPr/>
        </p:nvSpPr>
        <p:spPr>
          <a:xfrm>
            <a:off x="8133549" y="884608"/>
            <a:ext cx="3690149" cy="53256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Background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DL for Graphs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GNNs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Accelerators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tx1"/>
                </a:solidFill>
                <a:cs typeface="+mj-cs"/>
              </a:rPr>
              <a:t>GNNBuilder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Generic Compute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Architecture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Design Space Exploration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Performance Results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Framework API</a:t>
            </a:r>
            <a:endParaRPr lang="en-US" sz="1800" dirty="0">
              <a:solidFill>
                <a:schemeClr val="tx1"/>
              </a:solidFill>
              <a:cs typeface="+mj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Limitations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Ongoing Work</a:t>
            </a:r>
          </a:p>
          <a:p>
            <a:pPr marL="0" indent="0">
              <a:buNone/>
            </a:pPr>
            <a:r>
              <a:rPr lang="en-US" b="1" dirty="0"/>
              <a:t>Documentation and Open Source</a:t>
            </a:r>
          </a:p>
        </p:txBody>
      </p:sp>
    </p:spTree>
    <p:extLst>
      <p:ext uri="{BB962C8B-B14F-4D97-AF65-F5344CB8AC3E}">
        <p14:creationId xmlns:p14="http://schemas.microsoft.com/office/powerpoint/2010/main" val="1537310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E7B592A-ED6E-A8FA-ED32-19D163D09499}"/>
              </a:ext>
            </a:extLst>
          </p:cNvPr>
          <p:cNvGrpSpPr/>
          <p:nvPr/>
        </p:nvGrpSpPr>
        <p:grpSpPr>
          <a:xfrm>
            <a:off x="1776166" y="1683072"/>
            <a:ext cx="3176409" cy="3774365"/>
            <a:chOff x="1522166" y="1683072"/>
            <a:chExt cx="3176409" cy="377436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BC523E8-49E2-9D53-54B4-2D60663886DE}"/>
                </a:ext>
              </a:extLst>
            </p:cNvPr>
            <p:cNvGrpSpPr/>
            <p:nvPr/>
          </p:nvGrpSpPr>
          <p:grpSpPr>
            <a:xfrm flipV="1">
              <a:off x="2281936" y="3456635"/>
              <a:ext cx="1303537" cy="2000802"/>
              <a:chOff x="8836052" y="1284660"/>
              <a:chExt cx="1303537" cy="200080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73F79B5-14EA-43DB-D90E-3AC74F78E8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1284660"/>
                <a:ext cx="698801" cy="1971838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8B94385-A12F-1AE4-6E98-FD84CCAA2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2102876"/>
                <a:ext cx="1303537" cy="118258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FCC318-D30B-CE27-32DD-0758A5A36668}"/>
                </a:ext>
              </a:extLst>
            </p:cNvPr>
            <p:cNvGrpSpPr/>
            <p:nvPr/>
          </p:nvGrpSpPr>
          <p:grpSpPr>
            <a:xfrm>
              <a:off x="1522166" y="1683072"/>
              <a:ext cx="3176409" cy="1756479"/>
              <a:chOff x="1522166" y="1683072"/>
              <a:chExt cx="3176409" cy="1756479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888AB50-2772-C84A-AB00-6DFF0E1C0A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1683072"/>
                <a:ext cx="650749" cy="1681069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EA5860F-BAC0-C9D4-7AF6-B922FDD235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2283055"/>
                <a:ext cx="1303537" cy="115649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13155F8-2459-A44E-E2C2-E40E856616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2166" y="3389679"/>
                <a:ext cx="3176409" cy="24334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DC8310-3B93-3DAC-273C-96FD4332FF7F}"/>
              </a:ext>
            </a:extLst>
          </p:cNvPr>
          <p:cNvGrpSpPr/>
          <p:nvPr/>
        </p:nvGrpSpPr>
        <p:grpSpPr>
          <a:xfrm>
            <a:off x="486172" y="2999389"/>
            <a:ext cx="2915634" cy="859221"/>
            <a:chOff x="2417379" y="3429000"/>
            <a:chExt cx="2915634" cy="859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05C5A11C-DF95-F46E-8CE5-2A241A3B07EE}"/>
                </a:ext>
              </a:extLst>
            </p:cNvPr>
            <p:cNvSpPr/>
            <p:nvPr/>
          </p:nvSpPr>
          <p:spPr>
            <a:xfrm>
              <a:off x="2417379" y="3429000"/>
              <a:ext cx="2915634" cy="859221"/>
            </a:xfrm>
            <a:prstGeom prst="round2Diag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1BA3CC-8F2B-DE00-D6CF-9116A03BCCF6}"/>
                </a:ext>
              </a:extLst>
            </p:cNvPr>
            <p:cNvGrpSpPr/>
            <p:nvPr/>
          </p:nvGrpSpPr>
          <p:grpSpPr>
            <a:xfrm>
              <a:off x="2512864" y="3615558"/>
              <a:ext cx="2600422" cy="523220"/>
              <a:chOff x="2312279" y="3384725"/>
              <a:chExt cx="2600422" cy="5232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1BC497-E544-7339-66CF-091BADE60D02}"/>
                  </a:ext>
                </a:extLst>
              </p:cNvPr>
              <p:cNvSpPr txBox="1"/>
              <p:nvPr/>
            </p:nvSpPr>
            <p:spPr>
              <a:xfrm>
                <a:off x="2312279" y="3384725"/>
                <a:ext cx="22807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Aptos" panose="020B0004020202020204" pitchFamily="34" charset="0"/>
                    <a:cs typeface="+mj-cs"/>
                  </a:rPr>
                  <a:t>GNNBuilder</a:t>
                </a:r>
                <a:endParaRPr lang="en-US" sz="2000" b="1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9AAEE47-9484-4E89-2D25-386704B67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56387" y="3416255"/>
                <a:ext cx="456314" cy="456314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478E0E-5BD3-505D-3903-85AEB161B968}"/>
              </a:ext>
            </a:extLst>
          </p:cNvPr>
          <p:cNvGrpSpPr/>
          <p:nvPr/>
        </p:nvGrpSpPr>
        <p:grpSpPr>
          <a:xfrm>
            <a:off x="-264435" y="1017444"/>
            <a:ext cx="7001302" cy="4909808"/>
            <a:chOff x="-705059" y="1017444"/>
            <a:chExt cx="7001302" cy="4909808"/>
          </a:xfrm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CE0B99FB-ADFF-2A27-C451-ADD379AEDE3F}"/>
                </a:ext>
              </a:extLst>
            </p:cNvPr>
            <p:cNvSpPr/>
            <p:nvPr/>
          </p:nvSpPr>
          <p:spPr>
            <a:xfrm rot="5400000">
              <a:off x="-667862" y="980247"/>
              <a:ext cx="4909808" cy="4984201"/>
            </a:xfrm>
            <a:prstGeom prst="blockArc">
              <a:avLst>
                <a:gd name="adj1" fmla="val 11595224"/>
                <a:gd name="adj2" fmla="val 21051129"/>
                <a:gd name="adj3" fmla="val 7410"/>
              </a:avLst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01FC308-300E-FE44-0E8D-470ADC321B6C}"/>
                </a:ext>
              </a:extLst>
            </p:cNvPr>
            <p:cNvSpPr/>
            <p:nvPr/>
          </p:nvSpPr>
          <p:spPr>
            <a:xfrm>
              <a:off x="3189243" y="2087229"/>
              <a:ext cx="2645416" cy="73152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Architecture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36F229D-8E45-1EEA-59DE-031EB437D15F}"/>
                </a:ext>
              </a:extLst>
            </p:cNvPr>
            <p:cNvSpPr/>
            <p:nvPr/>
          </p:nvSpPr>
          <p:spPr>
            <a:xfrm>
              <a:off x="2479904" y="1177049"/>
              <a:ext cx="291563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Generic Compute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785E35B-32F5-9849-B21C-2D9F5C49EAB6}"/>
                </a:ext>
              </a:extLst>
            </p:cNvPr>
            <p:cNvSpPr/>
            <p:nvPr/>
          </p:nvSpPr>
          <p:spPr>
            <a:xfrm>
              <a:off x="3650828" y="2997409"/>
              <a:ext cx="2645415" cy="875026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Design Space Exploration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C786890-8EAD-DC1E-9F3D-1E76292D7B61}"/>
                </a:ext>
              </a:extLst>
            </p:cNvPr>
            <p:cNvSpPr/>
            <p:nvPr/>
          </p:nvSpPr>
          <p:spPr>
            <a:xfrm>
              <a:off x="3189243" y="4051095"/>
              <a:ext cx="2645416" cy="87928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Performance Results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4E38CF-BDA6-CFED-982B-81572FA16105}"/>
                </a:ext>
              </a:extLst>
            </p:cNvPr>
            <p:cNvSpPr/>
            <p:nvPr/>
          </p:nvSpPr>
          <p:spPr>
            <a:xfrm>
              <a:off x="2475915" y="5109036"/>
              <a:ext cx="291962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Framework API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B60C00B-D522-0F72-2A2F-CF8942C9110A}"/>
              </a:ext>
            </a:extLst>
          </p:cNvPr>
          <p:cNvCxnSpPr>
            <a:cxnSpLocks/>
          </p:cNvCxnSpPr>
          <p:nvPr/>
        </p:nvCxnSpPr>
        <p:spPr>
          <a:xfrm>
            <a:off x="7726235" y="830317"/>
            <a:ext cx="0" cy="5570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30D381C-5C15-1C9B-3A4F-FB7019D92867}"/>
              </a:ext>
            </a:extLst>
          </p:cNvPr>
          <p:cNvGrpSpPr/>
          <p:nvPr/>
        </p:nvGrpSpPr>
        <p:grpSpPr>
          <a:xfrm>
            <a:off x="8362251" y="2354378"/>
            <a:ext cx="3095625" cy="2522359"/>
            <a:chOff x="8877300" y="2367517"/>
            <a:chExt cx="3095625" cy="252235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C92715A-9FF2-84E4-C777-7395393D4D9F}"/>
                </a:ext>
              </a:extLst>
            </p:cNvPr>
            <p:cNvCxnSpPr>
              <a:cxnSpLocks/>
            </p:cNvCxnSpPr>
            <p:nvPr/>
          </p:nvCxnSpPr>
          <p:spPr>
            <a:xfrm>
              <a:off x="8877300" y="3628697"/>
              <a:ext cx="309562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6FE162D-EA0C-E4B2-C117-48146337FFE9}"/>
                </a:ext>
              </a:extLst>
            </p:cNvPr>
            <p:cNvGrpSpPr/>
            <p:nvPr/>
          </p:nvGrpSpPr>
          <p:grpSpPr>
            <a:xfrm>
              <a:off x="9113103" y="2367517"/>
              <a:ext cx="2622541" cy="2522359"/>
              <a:chOff x="9113103" y="2367517"/>
              <a:chExt cx="2622541" cy="2522359"/>
            </a:xfrm>
          </p:grpSpPr>
          <p:sp>
            <p:nvSpPr>
              <p:cNvPr id="84" name="Flowchart: Data 83">
                <a:extLst>
                  <a:ext uri="{FF2B5EF4-FFF2-40B4-BE49-F238E27FC236}">
                    <a16:creationId xmlns:a16="http://schemas.microsoft.com/office/drawing/2014/main" id="{B8C4AEA5-E21C-B7C5-1994-EA2AE06D7EE6}"/>
                  </a:ext>
                </a:extLst>
              </p:cNvPr>
              <p:cNvSpPr/>
              <p:nvPr/>
            </p:nvSpPr>
            <p:spPr>
              <a:xfrm>
                <a:off x="9113103" y="4049048"/>
                <a:ext cx="2622541" cy="840828"/>
              </a:xfrm>
              <a:prstGeom prst="flowChartInputOutput">
                <a:avLst/>
              </a:prstGeom>
              <a:solidFill>
                <a:srgbClr val="F5F5F5"/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Hardware</a:t>
                </a:r>
              </a:p>
            </p:txBody>
          </p:sp>
          <p:sp>
            <p:nvSpPr>
              <p:cNvPr id="83" name="Flowchart: Data 82">
                <a:extLst>
                  <a:ext uri="{FF2B5EF4-FFF2-40B4-BE49-F238E27FC236}">
                    <a16:creationId xmlns:a16="http://schemas.microsoft.com/office/drawing/2014/main" id="{F9F84A84-8E87-167B-4096-ADAE8107EBD1}"/>
                  </a:ext>
                </a:extLst>
              </p:cNvPr>
              <p:cNvSpPr/>
              <p:nvPr/>
            </p:nvSpPr>
            <p:spPr>
              <a:xfrm>
                <a:off x="9113103" y="3208283"/>
                <a:ext cx="2622541" cy="840828"/>
              </a:xfrm>
              <a:prstGeom prst="flowChartInputOutput">
                <a:avLst/>
              </a:prstGeom>
              <a:solidFill>
                <a:srgbClr val="F5F5F5"/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Compiler</a:t>
                </a:r>
              </a:p>
            </p:txBody>
          </p:sp>
          <p:sp>
            <p:nvSpPr>
              <p:cNvPr id="82" name="Flowchart: Data 81">
                <a:extLst>
                  <a:ext uri="{FF2B5EF4-FFF2-40B4-BE49-F238E27FC236}">
                    <a16:creationId xmlns:a16="http://schemas.microsoft.com/office/drawing/2014/main" id="{121B5B0A-8F69-871C-2EBB-EEC678036EA0}"/>
                  </a:ext>
                </a:extLst>
              </p:cNvPr>
              <p:cNvSpPr/>
              <p:nvPr/>
            </p:nvSpPr>
            <p:spPr>
              <a:xfrm>
                <a:off x="9113103" y="2367517"/>
                <a:ext cx="2622541" cy="840828"/>
              </a:xfrm>
              <a:prstGeom prst="flowChartInputOutp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Software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982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4F2E-1EE3-2605-5D00-A3C1068E3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6" y="718038"/>
            <a:ext cx="11318928" cy="983761"/>
          </a:xfrm>
        </p:spPr>
        <p:txBody>
          <a:bodyPr>
            <a:normAutofit/>
          </a:bodyPr>
          <a:lstStyle/>
          <a:p>
            <a:r>
              <a:rPr lang="en-US" sz="4800" dirty="0"/>
              <a:t>Model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DC097-9342-7F6B-AAFE-B4D2211AA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7" y="2789402"/>
            <a:ext cx="11502886" cy="33505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79A89-9F52-5399-E2B9-59457E09C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302" y="1701799"/>
            <a:ext cx="8407398" cy="83820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Support a </a:t>
            </a:r>
            <a:r>
              <a:rPr lang="en-US" sz="2800" dirty="0"/>
              <a:t>parameterized </a:t>
            </a:r>
            <a:r>
              <a:rPr lang="en-US" dirty="0"/>
              <a:t>model architecture for </a:t>
            </a:r>
            <a:r>
              <a:rPr lang="en-US" b="1" dirty="0"/>
              <a:t>node-level</a:t>
            </a:r>
            <a:r>
              <a:rPr lang="en-US" dirty="0"/>
              <a:t> and </a:t>
            </a:r>
            <a:r>
              <a:rPr lang="en-US" b="1" dirty="0"/>
              <a:t>graph-level</a:t>
            </a:r>
            <a:r>
              <a:rPr lang="en-US" dirty="0"/>
              <a:t> </a:t>
            </a:r>
            <a:r>
              <a:rPr lang="en-US" b="1" dirty="0"/>
              <a:t>tasks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0460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4F2E-1EE3-2605-5D00-A3C1068E3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2" y="695325"/>
            <a:ext cx="4892538" cy="1244600"/>
          </a:xfrm>
        </p:spPr>
        <p:txBody>
          <a:bodyPr>
            <a:normAutofit/>
          </a:bodyPr>
          <a:lstStyle/>
          <a:p>
            <a:r>
              <a:rPr lang="en-US" dirty="0"/>
              <a:t>Model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004AE6-1D0F-CA6C-BB5A-8747C7345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2213553"/>
            <a:ext cx="4781550" cy="309504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Fully parameterized GNN model using PyTorch Geometric.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684EF5F-40AE-D9B9-F7B9-948B44001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85" y="781049"/>
            <a:ext cx="6344603" cy="556000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1572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E7B592A-ED6E-A8FA-ED32-19D163D09499}"/>
              </a:ext>
            </a:extLst>
          </p:cNvPr>
          <p:cNvGrpSpPr/>
          <p:nvPr/>
        </p:nvGrpSpPr>
        <p:grpSpPr>
          <a:xfrm>
            <a:off x="1776166" y="1683072"/>
            <a:ext cx="3176409" cy="3774365"/>
            <a:chOff x="1522166" y="1683072"/>
            <a:chExt cx="3176409" cy="377436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BC523E8-49E2-9D53-54B4-2D60663886DE}"/>
                </a:ext>
              </a:extLst>
            </p:cNvPr>
            <p:cNvGrpSpPr/>
            <p:nvPr/>
          </p:nvGrpSpPr>
          <p:grpSpPr>
            <a:xfrm flipV="1">
              <a:off x="2281936" y="3456635"/>
              <a:ext cx="1303537" cy="2000802"/>
              <a:chOff x="8836052" y="1284660"/>
              <a:chExt cx="1303537" cy="200080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73F79B5-14EA-43DB-D90E-3AC74F78E8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1284660"/>
                <a:ext cx="698801" cy="1971838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8B94385-A12F-1AE4-6E98-FD84CCAA2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2102876"/>
                <a:ext cx="1303537" cy="118258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FCC318-D30B-CE27-32DD-0758A5A36668}"/>
                </a:ext>
              </a:extLst>
            </p:cNvPr>
            <p:cNvGrpSpPr/>
            <p:nvPr/>
          </p:nvGrpSpPr>
          <p:grpSpPr>
            <a:xfrm>
              <a:off x="1522166" y="1683072"/>
              <a:ext cx="3176409" cy="1756479"/>
              <a:chOff x="1522166" y="1683072"/>
              <a:chExt cx="3176409" cy="1756479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888AB50-2772-C84A-AB00-6DFF0E1C0A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1683072"/>
                <a:ext cx="650749" cy="1681069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EA5860F-BAC0-C9D4-7AF6-B922FDD235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2283055"/>
                <a:ext cx="1303537" cy="115649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13155F8-2459-A44E-E2C2-E40E856616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2166" y="3389679"/>
                <a:ext cx="3176409" cy="24334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DC8310-3B93-3DAC-273C-96FD4332FF7F}"/>
              </a:ext>
            </a:extLst>
          </p:cNvPr>
          <p:cNvGrpSpPr/>
          <p:nvPr/>
        </p:nvGrpSpPr>
        <p:grpSpPr>
          <a:xfrm>
            <a:off x="486172" y="2999389"/>
            <a:ext cx="2915634" cy="859221"/>
            <a:chOff x="2417379" y="3429000"/>
            <a:chExt cx="2915634" cy="859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05C5A11C-DF95-F46E-8CE5-2A241A3B07EE}"/>
                </a:ext>
              </a:extLst>
            </p:cNvPr>
            <p:cNvSpPr/>
            <p:nvPr/>
          </p:nvSpPr>
          <p:spPr>
            <a:xfrm>
              <a:off x="2417379" y="3429000"/>
              <a:ext cx="2915634" cy="859221"/>
            </a:xfrm>
            <a:prstGeom prst="round2Diag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1BA3CC-8F2B-DE00-D6CF-9116A03BCCF6}"/>
                </a:ext>
              </a:extLst>
            </p:cNvPr>
            <p:cNvGrpSpPr/>
            <p:nvPr/>
          </p:nvGrpSpPr>
          <p:grpSpPr>
            <a:xfrm>
              <a:off x="2512864" y="3615558"/>
              <a:ext cx="2600422" cy="523220"/>
              <a:chOff x="2312279" y="3384725"/>
              <a:chExt cx="2600422" cy="5232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1BC497-E544-7339-66CF-091BADE60D02}"/>
                  </a:ext>
                </a:extLst>
              </p:cNvPr>
              <p:cNvSpPr txBox="1"/>
              <p:nvPr/>
            </p:nvSpPr>
            <p:spPr>
              <a:xfrm>
                <a:off x="2312279" y="3384725"/>
                <a:ext cx="22807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Aptos" panose="020B0004020202020204" pitchFamily="34" charset="0"/>
                    <a:cs typeface="+mj-cs"/>
                  </a:rPr>
                  <a:t>GNNBuilder</a:t>
                </a:r>
                <a:endParaRPr lang="en-US" sz="2000" b="1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9AAEE47-9484-4E89-2D25-386704B67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56387" y="3416255"/>
                <a:ext cx="456314" cy="456314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478E0E-5BD3-505D-3903-85AEB161B968}"/>
              </a:ext>
            </a:extLst>
          </p:cNvPr>
          <p:cNvGrpSpPr/>
          <p:nvPr/>
        </p:nvGrpSpPr>
        <p:grpSpPr>
          <a:xfrm>
            <a:off x="-264435" y="1017444"/>
            <a:ext cx="7001302" cy="4909808"/>
            <a:chOff x="-705059" y="1017444"/>
            <a:chExt cx="7001302" cy="4909808"/>
          </a:xfrm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CE0B99FB-ADFF-2A27-C451-ADD379AEDE3F}"/>
                </a:ext>
              </a:extLst>
            </p:cNvPr>
            <p:cNvSpPr/>
            <p:nvPr/>
          </p:nvSpPr>
          <p:spPr>
            <a:xfrm rot="5400000">
              <a:off x="-667862" y="980247"/>
              <a:ext cx="4909808" cy="4984201"/>
            </a:xfrm>
            <a:prstGeom prst="blockArc">
              <a:avLst>
                <a:gd name="adj1" fmla="val 11595224"/>
                <a:gd name="adj2" fmla="val 21051129"/>
                <a:gd name="adj3" fmla="val 7410"/>
              </a:avLst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01FC308-300E-FE44-0E8D-470ADC321B6C}"/>
                </a:ext>
              </a:extLst>
            </p:cNvPr>
            <p:cNvSpPr/>
            <p:nvPr/>
          </p:nvSpPr>
          <p:spPr>
            <a:xfrm>
              <a:off x="3189243" y="2087229"/>
              <a:ext cx="2645416" cy="73152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Architecture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36F229D-8E45-1EEA-59DE-031EB437D15F}"/>
                </a:ext>
              </a:extLst>
            </p:cNvPr>
            <p:cNvSpPr/>
            <p:nvPr/>
          </p:nvSpPr>
          <p:spPr>
            <a:xfrm>
              <a:off x="2479904" y="1177049"/>
              <a:ext cx="291563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Generic Compute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785E35B-32F5-9849-B21C-2D9F5C49EAB6}"/>
                </a:ext>
              </a:extLst>
            </p:cNvPr>
            <p:cNvSpPr/>
            <p:nvPr/>
          </p:nvSpPr>
          <p:spPr>
            <a:xfrm>
              <a:off x="3650828" y="2997409"/>
              <a:ext cx="2645415" cy="875026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Design Space Exploration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C786890-8EAD-DC1E-9F3D-1E76292D7B61}"/>
                </a:ext>
              </a:extLst>
            </p:cNvPr>
            <p:cNvSpPr/>
            <p:nvPr/>
          </p:nvSpPr>
          <p:spPr>
            <a:xfrm>
              <a:off x="3189243" y="4051095"/>
              <a:ext cx="2645416" cy="87928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Performance Results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4E38CF-BDA6-CFED-982B-81572FA16105}"/>
                </a:ext>
              </a:extLst>
            </p:cNvPr>
            <p:cNvSpPr/>
            <p:nvPr/>
          </p:nvSpPr>
          <p:spPr>
            <a:xfrm>
              <a:off x="2475915" y="5109036"/>
              <a:ext cx="291962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Framework API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B60C00B-D522-0F72-2A2F-CF8942C9110A}"/>
              </a:ext>
            </a:extLst>
          </p:cNvPr>
          <p:cNvCxnSpPr>
            <a:cxnSpLocks/>
          </p:cNvCxnSpPr>
          <p:nvPr/>
        </p:nvCxnSpPr>
        <p:spPr>
          <a:xfrm>
            <a:off x="7726235" y="830317"/>
            <a:ext cx="0" cy="5570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30D381C-5C15-1C9B-3A4F-FB7019D92867}"/>
              </a:ext>
            </a:extLst>
          </p:cNvPr>
          <p:cNvGrpSpPr/>
          <p:nvPr/>
        </p:nvGrpSpPr>
        <p:grpSpPr>
          <a:xfrm>
            <a:off x="8362251" y="2354378"/>
            <a:ext cx="3095625" cy="2522359"/>
            <a:chOff x="8877300" y="2367517"/>
            <a:chExt cx="3095625" cy="252235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C92715A-9FF2-84E4-C777-7395393D4D9F}"/>
                </a:ext>
              </a:extLst>
            </p:cNvPr>
            <p:cNvCxnSpPr>
              <a:cxnSpLocks/>
            </p:cNvCxnSpPr>
            <p:nvPr/>
          </p:nvCxnSpPr>
          <p:spPr>
            <a:xfrm>
              <a:off x="8877300" y="3628697"/>
              <a:ext cx="309562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6FE162D-EA0C-E4B2-C117-48146337FFE9}"/>
                </a:ext>
              </a:extLst>
            </p:cNvPr>
            <p:cNvGrpSpPr/>
            <p:nvPr/>
          </p:nvGrpSpPr>
          <p:grpSpPr>
            <a:xfrm>
              <a:off x="9113103" y="2367517"/>
              <a:ext cx="2622541" cy="2522359"/>
              <a:chOff x="9113103" y="2367517"/>
              <a:chExt cx="2622541" cy="2522359"/>
            </a:xfrm>
          </p:grpSpPr>
          <p:sp>
            <p:nvSpPr>
              <p:cNvPr id="84" name="Flowchart: Data 83">
                <a:extLst>
                  <a:ext uri="{FF2B5EF4-FFF2-40B4-BE49-F238E27FC236}">
                    <a16:creationId xmlns:a16="http://schemas.microsoft.com/office/drawing/2014/main" id="{B8C4AEA5-E21C-B7C5-1994-EA2AE06D7EE6}"/>
                  </a:ext>
                </a:extLst>
              </p:cNvPr>
              <p:cNvSpPr/>
              <p:nvPr/>
            </p:nvSpPr>
            <p:spPr>
              <a:xfrm>
                <a:off x="9113103" y="4049048"/>
                <a:ext cx="2622541" cy="840828"/>
              </a:xfrm>
              <a:prstGeom prst="flowChartInputOutp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Hardware</a:t>
                </a:r>
              </a:p>
            </p:txBody>
          </p:sp>
          <p:sp>
            <p:nvSpPr>
              <p:cNvPr id="83" name="Flowchart: Data 82">
                <a:extLst>
                  <a:ext uri="{FF2B5EF4-FFF2-40B4-BE49-F238E27FC236}">
                    <a16:creationId xmlns:a16="http://schemas.microsoft.com/office/drawing/2014/main" id="{F9F84A84-8E87-167B-4096-ADAE8107EBD1}"/>
                  </a:ext>
                </a:extLst>
              </p:cNvPr>
              <p:cNvSpPr/>
              <p:nvPr/>
            </p:nvSpPr>
            <p:spPr>
              <a:xfrm>
                <a:off x="9113103" y="3208283"/>
                <a:ext cx="2622541" cy="840828"/>
              </a:xfrm>
              <a:prstGeom prst="flowChartInputOutput">
                <a:avLst/>
              </a:prstGeom>
              <a:solidFill>
                <a:srgbClr val="F5F5F5"/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Compiler</a:t>
                </a:r>
              </a:p>
            </p:txBody>
          </p:sp>
          <p:sp>
            <p:nvSpPr>
              <p:cNvPr id="82" name="Flowchart: Data 81">
                <a:extLst>
                  <a:ext uri="{FF2B5EF4-FFF2-40B4-BE49-F238E27FC236}">
                    <a16:creationId xmlns:a16="http://schemas.microsoft.com/office/drawing/2014/main" id="{121B5B0A-8F69-871C-2EBB-EEC678036EA0}"/>
                  </a:ext>
                </a:extLst>
              </p:cNvPr>
              <p:cNvSpPr/>
              <p:nvPr/>
            </p:nvSpPr>
            <p:spPr>
              <a:xfrm>
                <a:off x="9113103" y="2367517"/>
                <a:ext cx="2622541" cy="840828"/>
              </a:xfrm>
              <a:prstGeom prst="flowChartInputOutput">
                <a:avLst/>
              </a:prstGeom>
              <a:solidFill>
                <a:srgbClr val="F5F5F5"/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Software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0547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33C0433-B181-61E8-C934-2398DA752090}"/>
              </a:ext>
            </a:extLst>
          </p:cNvPr>
          <p:cNvSpPr txBox="1">
            <a:spLocks/>
          </p:cNvSpPr>
          <p:nvPr/>
        </p:nvSpPr>
        <p:spPr>
          <a:xfrm>
            <a:off x="1781174" y="1524289"/>
            <a:ext cx="8696326" cy="628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ptos" panose="020B0004020202020204" pitchFamily="34" charset="0"/>
              </a:rPr>
              <a:t>We use an </a:t>
            </a:r>
            <a:r>
              <a:rPr lang="en-US" sz="2400" b="1" dirty="0">
                <a:latin typeface="Aptos" panose="020B0004020202020204" pitchFamily="34" charset="0"/>
              </a:rPr>
              <a:t>explicit message passing </a:t>
            </a:r>
            <a:r>
              <a:rPr lang="en-US" sz="2400" dirty="0">
                <a:latin typeface="Aptos" panose="020B0004020202020204" pitchFamily="34" charset="0"/>
              </a:rPr>
              <a:t>hardware kernel architecture for each graph convolution.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7CE00-C191-CBC0-9B77-DBF6DCD4D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03" y="2428875"/>
            <a:ext cx="10707594" cy="39534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261633A-7172-09CA-BBB9-595F41AD3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6" y="718039"/>
            <a:ext cx="11318928" cy="717350"/>
          </a:xfrm>
        </p:spPr>
        <p:txBody>
          <a:bodyPr>
            <a:normAutofit/>
          </a:bodyPr>
          <a:lstStyle/>
          <a:p>
            <a:r>
              <a:rPr lang="en-US" dirty="0"/>
              <a:t>Hardware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E5C014-76A7-F7F0-67C7-870408CC3E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3" t="27649" r="85758" b="19353"/>
          <a:stretch/>
        </p:blipFill>
        <p:spPr>
          <a:xfrm>
            <a:off x="709092" y="718039"/>
            <a:ext cx="1293384" cy="15070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1212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4F2E-1EE3-2605-5D00-A3C1068E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 Architecture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33C0433-B181-61E8-C934-2398DA752090}"/>
              </a:ext>
            </a:extLst>
          </p:cNvPr>
          <p:cNvSpPr txBox="1">
            <a:spLocks/>
          </p:cNvSpPr>
          <p:nvPr/>
        </p:nvSpPr>
        <p:spPr>
          <a:xfrm>
            <a:off x="1193800" y="1512594"/>
            <a:ext cx="9804400" cy="628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ptos" panose="020B0004020202020204" pitchFamily="34" charset="0"/>
              </a:rPr>
              <a:t>The entire GNN Backbone is an “</a:t>
            </a:r>
            <a:r>
              <a:rPr lang="en-US" sz="2400" dirty="0">
                <a:latin typeface="Aptos Mono" panose="020B0009020202020204" pitchFamily="49" charset="0"/>
              </a:rPr>
              <a:t>HLS DATAFLOW</a:t>
            </a:r>
            <a:r>
              <a:rPr lang="en-US" sz="2400" dirty="0">
                <a:latin typeface="Aptos" panose="020B0004020202020204" pitchFamily="34" charset="0"/>
              </a:rPr>
              <a:t>” region allowing for higher data throughput between layers without stalling.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89A82D9-6172-EEDD-2DEB-3260F2300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1" t="17308" r="22398" b="6042"/>
          <a:stretch/>
        </p:blipFill>
        <p:spPr>
          <a:xfrm>
            <a:off x="194738" y="4427960"/>
            <a:ext cx="2865654" cy="186693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23092C92-1F58-05EC-77CE-007E3781CB89}"/>
              </a:ext>
            </a:extLst>
          </p:cNvPr>
          <p:cNvGrpSpPr/>
          <p:nvPr/>
        </p:nvGrpSpPr>
        <p:grpSpPr>
          <a:xfrm>
            <a:off x="3342074" y="2515321"/>
            <a:ext cx="8595423" cy="3825277"/>
            <a:chOff x="3342074" y="2322720"/>
            <a:chExt cx="8595423" cy="382527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16842B3-48BD-54AA-2BA9-0C44B05887B5}"/>
                </a:ext>
              </a:extLst>
            </p:cNvPr>
            <p:cNvGrpSpPr/>
            <p:nvPr/>
          </p:nvGrpSpPr>
          <p:grpSpPr>
            <a:xfrm>
              <a:off x="3342074" y="2322720"/>
              <a:ext cx="8595423" cy="3825277"/>
              <a:chOff x="528319" y="2428660"/>
              <a:chExt cx="8701119" cy="382527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B6DCBCC7-F357-F453-71E0-8B39B43B4E54}"/>
                  </a:ext>
                </a:extLst>
              </p:cNvPr>
              <p:cNvGrpSpPr/>
              <p:nvPr/>
            </p:nvGrpSpPr>
            <p:grpSpPr>
              <a:xfrm>
                <a:off x="528319" y="2428660"/>
                <a:ext cx="8701119" cy="3825277"/>
                <a:chOff x="528319" y="2428660"/>
                <a:chExt cx="8701119" cy="3825277"/>
              </a:xfrm>
            </p:grpSpPr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8C801A5E-A549-DD9F-A227-246FB450FF7D}"/>
                    </a:ext>
                  </a:extLst>
                </p:cNvPr>
                <p:cNvSpPr/>
                <p:nvPr/>
              </p:nvSpPr>
              <p:spPr>
                <a:xfrm>
                  <a:off x="528319" y="2428660"/>
                  <a:ext cx="8701119" cy="3697820"/>
                </a:xfrm>
                <a:prstGeom prst="roundRect">
                  <a:avLst>
                    <a:gd name="adj" fmla="val 4303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ptos" panose="020B0004020202020204" pitchFamily="34" charset="0"/>
                  </a:endParaRPr>
                </a:p>
              </p:txBody>
            </p:sp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A7CF5548-901B-8CD9-FD8C-3F2CC95FCA18}"/>
                    </a:ext>
                  </a:extLst>
                </p:cNvPr>
                <p:cNvSpPr/>
                <p:nvPr/>
              </p:nvSpPr>
              <p:spPr>
                <a:xfrm>
                  <a:off x="751616" y="5968187"/>
                  <a:ext cx="2095499" cy="28575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i="1" dirty="0">
                      <a:solidFill>
                        <a:sysClr val="windowText" lastClr="000000"/>
                      </a:solidFill>
                      <a:latin typeface="Aptos" panose="020B0004020202020204" pitchFamily="34" charset="0"/>
                    </a:rPr>
                    <a:t>GNN Backbone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4DA525A-61E2-D6EE-8870-9EB18A4F6BC6}"/>
                  </a:ext>
                </a:extLst>
              </p:cNvPr>
              <p:cNvGrpSpPr/>
              <p:nvPr/>
            </p:nvGrpSpPr>
            <p:grpSpPr>
              <a:xfrm>
                <a:off x="751616" y="2563140"/>
                <a:ext cx="7635146" cy="3370020"/>
                <a:chOff x="1599341" y="2391690"/>
                <a:chExt cx="7635146" cy="337002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6DE43D05-89EA-703A-E70E-6AF254F55A5E}"/>
                    </a:ext>
                  </a:extLst>
                </p:cNvPr>
                <p:cNvGrpSpPr/>
                <p:nvPr/>
              </p:nvGrpSpPr>
              <p:grpSpPr>
                <a:xfrm>
                  <a:off x="1599341" y="2391690"/>
                  <a:ext cx="5992085" cy="2084145"/>
                  <a:chOff x="1599341" y="2391690"/>
                  <a:chExt cx="5992085" cy="2084145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7" name="Arrow: Curved Down 6">
                    <a:extLst>
                      <a:ext uri="{FF2B5EF4-FFF2-40B4-BE49-F238E27FC236}">
                        <a16:creationId xmlns:a16="http://schemas.microsoft.com/office/drawing/2014/main" id="{78E17003-3B8C-3550-523C-76096730005E}"/>
                      </a:ext>
                    </a:extLst>
                  </p:cNvPr>
                  <p:cNvSpPr/>
                  <p:nvPr/>
                </p:nvSpPr>
                <p:spPr>
                  <a:xfrm>
                    <a:off x="6948488" y="2391690"/>
                    <a:ext cx="642938" cy="513435"/>
                  </a:xfrm>
                  <a:prstGeom prst="curvedDownArrow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latin typeface="Aptos" panose="020B0004020202020204" pitchFamily="34" charset="0"/>
                    </a:endParaRPr>
                  </a:p>
                </p:txBody>
              </p:sp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7227CE00-C191-CBC0-9B77-DBF6DCD4DB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artisticBlur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33576" y="2534565"/>
                    <a:ext cx="5257800" cy="1941270"/>
                  </a:xfrm>
                  <a:prstGeom prst="rect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</p:pic>
              <p:sp>
                <p:nvSpPr>
                  <p:cNvPr id="22" name="Rectangle: Rounded Corners 21">
                    <a:extLst>
                      <a:ext uri="{FF2B5EF4-FFF2-40B4-BE49-F238E27FC236}">
                        <a16:creationId xmlns:a16="http://schemas.microsoft.com/office/drawing/2014/main" id="{49DB1FBF-C633-8B3D-62CA-DC77D7C19E63}"/>
                      </a:ext>
                    </a:extLst>
                  </p:cNvPr>
                  <p:cNvSpPr/>
                  <p:nvPr/>
                </p:nvSpPr>
                <p:spPr>
                  <a:xfrm>
                    <a:off x="1599341" y="2434095"/>
                    <a:ext cx="2095499" cy="285750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b="1" i="1" dirty="0">
                        <a:solidFill>
                          <a:sysClr val="windowText" lastClr="000000"/>
                        </a:solidFill>
                        <a:latin typeface="Aptos" panose="020B0004020202020204" pitchFamily="34" charset="0"/>
                      </a:rPr>
                      <a:t>Graph Conv. Layer 1</a:t>
                    </a:r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AF9BD02C-5023-AC63-328C-7907BF304F5D}"/>
                    </a:ext>
                  </a:extLst>
                </p:cNvPr>
                <p:cNvGrpSpPr/>
                <p:nvPr/>
              </p:nvGrpSpPr>
              <p:grpSpPr>
                <a:xfrm>
                  <a:off x="2280378" y="2820315"/>
                  <a:ext cx="5992085" cy="2084145"/>
                  <a:chOff x="1599341" y="2391690"/>
                  <a:chExt cx="5992085" cy="2084145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36" name="Arrow: Curved Down 35">
                    <a:extLst>
                      <a:ext uri="{FF2B5EF4-FFF2-40B4-BE49-F238E27FC236}">
                        <a16:creationId xmlns:a16="http://schemas.microsoft.com/office/drawing/2014/main" id="{A48ED1AD-0D19-F46C-B3E4-AA4F4B10AB71}"/>
                      </a:ext>
                    </a:extLst>
                  </p:cNvPr>
                  <p:cNvSpPr/>
                  <p:nvPr/>
                </p:nvSpPr>
                <p:spPr>
                  <a:xfrm>
                    <a:off x="6948488" y="2391690"/>
                    <a:ext cx="642938" cy="513435"/>
                  </a:xfrm>
                  <a:prstGeom prst="curvedDownArrow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latin typeface="Aptos" panose="020B0004020202020204" pitchFamily="34" charset="0"/>
                    </a:endParaRPr>
                  </a:p>
                </p:txBody>
              </p:sp>
              <p:pic>
                <p:nvPicPr>
                  <p:cNvPr id="37" name="Picture 36">
                    <a:extLst>
                      <a:ext uri="{FF2B5EF4-FFF2-40B4-BE49-F238E27FC236}">
                        <a16:creationId xmlns:a16="http://schemas.microsoft.com/office/drawing/2014/main" id="{E9A7FEF0-73B9-3F1A-B9D7-0E5DBF321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artisticBlur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33576" y="2534565"/>
                    <a:ext cx="5257800" cy="1941270"/>
                  </a:xfrm>
                  <a:prstGeom prst="rect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</p:pic>
              <p:sp>
                <p:nvSpPr>
                  <p:cNvPr id="38" name="Rectangle: Rounded Corners 37">
                    <a:extLst>
                      <a:ext uri="{FF2B5EF4-FFF2-40B4-BE49-F238E27FC236}">
                        <a16:creationId xmlns:a16="http://schemas.microsoft.com/office/drawing/2014/main" id="{ADE84B1B-E99A-4F48-2A72-E7E74BA7B379}"/>
                      </a:ext>
                    </a:extLst>
                  </p:cNvPr>
                  <p:cNvSpPr/>
                  <p:nvPr/>
                </p:nvSpPr>
                <p:spPr>
                  <a:xfrm>
                    <a:off x="1599341" y="2434095"/>
                    <a:ext cx="2095499" cy="285750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b="1" i="1" dirty="0">
                        <a:solidFill>
                          <a:sysClr val="windowText" lastClr="000000"/>
                        </a:solidFill>
                        <a:latin typeface="Aptos" panose="020B0004020202020204" pitchFamily="34" charset="0"/>
                      </a:rPr>
                      <a:t>Graph Conv. Layer 2</a:t>
                    </a:r>
                  </a:p>
                </p:txBody>
              </p: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26F1C926-66CF-80CF-32B7-689E4A2C4E92}"/>
                    </a:ext>
                  </a:extLst>
                </p:cNvPr>
                <p:cNvGrpSpPr/>
                <p:nvPr/>
              </p:nvGrpSpPr>
              <p:grpSpPr>
                <a:xfrm>
                  <a:off x="2961415" y="3248940"/>
                  <a:ext cx="6011135" cy="2084145"/>
                  <a:chOff x="1580291" y="2391690"/>
                  <a:chExt cx="6011135" cy="2084145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40" name="Arrow: Curved Down 39">
                    <a:extLst>
                      <a:ext uri="{FF2B5EF4-FFF2-40B4-BE49-F238E27FC236}">
                        <a16:creationId xmlns:a16="http://schemas.microsoft.com/office/drawing/2014/main" id="{98F0CD71-D8F1-8C28-D49C-E88EB4269ECD}"/>
                      </a:ext>
                    </a:extLst>
                  </p:cNvPr>
                  <p:cNvSpPr/>
                  <p:nvPr/>
                </p:nvSpPr>
                <p:spPr>
                  <a:xfrm>
                    <a:off x="6948488" y="2391690"/>
                    <a:ext cx="642938" cy="513435"/>
                  </a:xfrm>
                  <a:prstGeom prst="curvedDownArrow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latin typeface="Aptos" panose="020B0004020202020204" pitchFamily="34" charset="0"/>
                    </a:endParaRPr>
                  </a:p>
                </p:txBody>
              </p:sp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2BD284EC-9F0B-ADA6-3D36-8136FB49FA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artisticBlur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14526" y="2534565"/>
                    <a:ext cx="5257800" cy="1941270"/>
                  </a:xfrm>
                  <a:prstGeom prst="rect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</p:pic>
              <p:sp>
                <p:nvSpPr>
                  <p:cNvPr id="42" name="Rectangle: Rounded Corners 41">
                    <a:extLst>
                      <a:ext uri="{FF2B5EF4-FFF2-40B4-BE49-F238E27FC236}">
                        <a16:creationId xmlns:a16="http://schemas.microsoft.com/office/drawing/2014/main" id="{3B2CE744-D52D-A105-5E35-C194547C4983}"/>
                      </a:ext>
                    </a:extLst>
                  </p:cNvPr>
                  <p:cNvSpPr/>
                  <p:nvPr/>
                </p:nvSpPr>
                <p:spPr>
                  <a:xfrm>
                    <a:off x="1580291" y="2434095"/>
                    <a:ext cx="2095499" cy="285750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b="1" i="1" dirty="0">
                        <a:solidFill>
                          <a:sysClr val="windowText" lastClr="000000"/>
                        </a:solidFill>
                        <a:latin typeface="Aptos" panose="020B0004020202020204" pitchFamily="34" charset="0"/>
                      </a:rPr>
                      <a:t>Graph Conv. Layer 3</a:t>
                    </a:r>
                  </a:p>
                </p:txBody>
              </p:sp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C33956F-7129-0643-08F0-B9C2B9480739}"/>
                    </a:ext>
                  </a:extLst>
                </p:cNvPr>
                <p:cNvGrpSpPr/>
                <p:nvPr/>
              </p:nvGrpSpPr>
              <p:grpSpPr>
                <a:xfrm>
                  <a:off x="3596547" y="3721380"/>
                  <a:ext cx="5637940" cy="2040330"/>
                  <a:chOff x="1472472" y="2435505"/>
                  <a:chExt cx="5637940" cy="2040330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D768E367-3E6D-3BAD-F312-8F7C31614C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artisticBlur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52612" y="2534565"/>
                    <a:ext cx="5257800" cy="1941270"/>
                  </a:xfrm>
                  <a:prstGeom prst="rect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</p:pic>
              <p:sp>
                <p:nvSpPr>
                  <p:cNvPr id="46" name="Rectangle: Rounded Corners 45">
                    <a:extLst>
                      <a:ext uri="{FF2B5EF4-FFF2-40B4-BE49-F238E27FC236}">
                        <a16:creationId xmlns:a16="http://schemas.microsoft.com/office/drawing/2014/main" id="{E09F60C2-D4B5-64DD-CEB8-57EC7D5B51D9}"/>
                      </a:ext>
                    </a:extLst>
                  </p:cNvPr>
                  <p:cNvSpPr/>
                  <p:nvPr/>
                </p:nvSpPr>
                <p:spPr>
                  <a:xfrm>
                    <a:off x="1472472" y="2435505"/>
                    <a:ext cx="2095499" cy="285750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b="1" i="1" dirty="0">
                        <a:solidFill>
                          <a:sysClr val="windowText" lastClr="000000"/>
                        </a:solidFill>
                        <a:latin typeface="Aptos" panose="020B0004020202020204" pitchFamily="34" charset="0"/>
                      </a:rPr>
                      <a:t>Graph Conv. Layer 4</a:t>
                    </a:r>
                  </a:p>
                </p:txBody>
              </p:sp>
            </p:grpSp>
          </p:grpSp>
        </p:grp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0A58BB99-E7AA-A221-FC10-0B56B2F7FD81}"/>
                </a:ext>
              </a:extLst>
            </p:cNvPr>
            <p:cNvSpPr/>
            <p:nvPr/>
          </p:nvSpPr>
          <p:spPr>
            <a:xfrm>
              <a:off x="9519591" y="2325395"/>
              <a:ext cx="2417905" cy="346118"/>
            </a:xfrm>
            <a:prstGeom prst="roundRect">
              <a:avLst>
                <a:gd name="adj" fmla="val 37991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Aptos Mono" panose="020B0009020202020204" pitchFamily="49" charset="0"/>
                </a:rPr>
                <a:t>#pragma HLS DATAFLOW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1674EFB7-807C-79A7-DF2D-F7B6F6ED7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" t="27649" r="85758" b="19353"/>
          <a:stretch/>
        </p:blipFill>
        <p:spPr>
          <a:xfrm>
            <a:off x="889905" y="2554327"/>
            <a:ext cx="1501373" cy="17493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36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4F2E-1EE3-2605-5D00-A3C1068E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Representation in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DE892-F9F5-6DD3-84EA-EA1FF3067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We support COO (edge list) format for graph input.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We process the graph to create a degree table and neighbor table.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All this processing is done once on the device during inference.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27C981-EB45-7031-4170-A7D25E6AF115}"/>
              </a:ext>
            </a:extLst>
          </p:cNvPr>
          <p:cNvSpPr txBox="1">
            <a:spLocks/>
          </p:cNvSpPr>
          <p:nvPr/>
        </p:nvSpPr>
        <p:spPr>
          <a:xfrm>
            <a:off x="990598" y="1590675"/>
            <a:ext cx="9353552" cy="1428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061375AC-1072-4878-FF22-C68313C7C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1" r="80448" b="5076"/>
          <a:stretch/>
        </p:blipFill>
        <p:spPr>
          <a:xfrm>
            <a:off x="260328" y="3181338"/>
            <a:ext cx="2162177" cy="2477492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71260BC-EC58-F55F-8D4C-324601F3E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259810"/>
              </p:ext>
            </p:extLst>
          </p:nvPr>
        </p:nvGraphicFramePr>
        <p:xfrm>
          <a:off x="3998116" y="3442481"/>
          <a:ext cx="335915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9788">
                  <a:extLst>
                    <a:ext uri="{9D8B030D-6E8A-4147-A177-3AD203B41FA5}">
                      <a16:colId xmlns:a16="http://schemas.microsoft.com/office/drawing/2014/main" val="117211111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2647854079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1179728910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2138174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46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40056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2C9F69A-844C-2B2E-0107-456C7ED78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115150"/>
              </p:ext>
            </p:extLst>
          </p:nvPr>
        </p:nvGraphicFramePr>
        <p:xfrm>
          <a:off x="3998118" y="5105546"/>
          <a:ext cx="335915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9788">
                  <a:extLst>
                    <a:ext uri="{9D8B030D-6E8A-4147-A177-3AD203B41FA5}">
                      <a16:colId xmlns:a16="http://schemas.microsoft.com/office/drawing/2014/main" val="117211111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2647854079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1179728910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2138174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46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40056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F8D1E94-983C-3D7B-1D5C-F98B1547B3A1}"/>
              </a:ext>
            </a:extLst>
          </p:cNvPr>
          <p:cNvSpPr txBox="1"/>
          <p:nvPr/>
        </p:nvSpPr>
        <p:spPr>
          <a:xfrm>
            <a:off x="4766466" y="3065767"/>
            <a:ext cx="1822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ptos" panose="020B0004020202020204" pitchFamily="34" charset="0"/>
              </a:rPr>
              <a:t>COO Edge List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D39AA-27FE-1D0F-EEFC-7272E6A8EC8E}"/>
              </a:ext>
            </a:extLst>
          </p:cNvPr>
          <p:cNvSpPr txBox="1"/>
          <p:nvPr/>
        </p:nvSpPr>
        <p:spPr>
          <a:xfrm>
            <a:off x="2959891" y="3435099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latin typeface="Aptos" panose="020B0004020202020204" pitchFamily="34" charset="0"/>
              </a:rPr>
              <a:t>From: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4F46B7-E706-E15B-D81B-6CEA627C3A52}"/>
              </a:ext>
            </a:extLst>
          </p:cNvPr>
          <p:cNvSpPr txBox="1"/>
          <p:nvPr/>
        </p:nvSpPr>
        <p:spPr>
          <a:xfrm>
            <a:off x="2959891" y="3781491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latin typeface="Aptos" panose="020B0004020202020204" pitchFamily="34" charset="0"/>
              </a:rPr>
              <a:t>To: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354E2C-6B1E-C464-6D42-F124CACE0BA1}"/>
              </a:ext>
            </a:extLst>
          </p:cNvPr>
          <p:cNvSpPr txBox="1"/>
          <p:nvPr/>
        </p:nvSpPr>
        <p:spPr>
          <a:xfrm>
            <a:off x="4766466" y="4719624"/>
            <a:ext cx="1822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ptos" panose="020B0004020202020204" pitchFamily="34" charset="0"/>
              </a:rPr>
              <a:t>Degree Tables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8B73A7-77DD-9D9C-A8B9-F48490ABBE5F}"/>
              </a:ext>
            </a:extLst>
          </p:cNvPr>
          <p:cNvSpPr txBox="1"/>
          <p:nvPr/>
        </p:nvSpPr>
        <p:spPr>
          <a:xfrm>
            <a:off x="2679698" y="5095149"/>
            <a:ext cx="1318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latin typeface="Aptos" panose="020B0004020202020204" pitchFamily="34" charset="0"/>
              </a:rPr>
              <a:t>In-Degree: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87C208-D231-428C-3B67-48E02C2CB800}"/>
              </a:ext>
            </a:extLst>
          </p:cNvPr>
          <p:cNvSpPr txBox="1"/>
          <p:nvPr/>
        </p:nvSpPr>
        <p:spPr>
          <a:xfrm>
            <a:off x="2463784" y="5474164"/>
            <a:ext cx="1534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latin typeface="Aptos" panose="020B0004020202020204" pitchFamily="34" charset="0"/>
              </a:rPr>
              <a:t>Out-Degree: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A4688F-F033-04ED-951B-EE1AAF8CF8F3}"/>
              </a:ext>
            </a:extLst>
          </p:cNvPr>
          <p:cNvSpPr txBox="1"/>
          <p:nvPr/>
        </p:nvSpPr>
        <p:spPr>
          <a:xfrm>
            <a:off x="3998117" y="5863816"/>
            <a:ext cx="76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ptos" panose="020B0004020202020204" pitchFamily="34" charset="0"/>
              </a:rPr>
              <a:t>n1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9DADD9-DC55-3ABC-F9B1-ABA18DCB373F}"/>
              </a:ext>
            </a:extLst>
          </p:cNvPr>
          <p:cNvSpPr txBox="1"/>
          <p:nvPr/>
        </p:nvSpPr>
        <p:spPr>
          <a:xfrm>
            <a:off x="4876003" y="5870643"/>
            <a:ext cx="76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ptos" panose="020B0004020202020204" pitchFamily="34" charset="0"/>
              </a:rPr>
              <a:t>n2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C0DFCC-F105-48B2-A7F8-365F5F3A0C43}"/>
              </a:ext>
            </a:extLst>
          </p:cNvPr>
          <p:cNvSpPr txBox="1"/>
          <p:nvPr/>
        </p:nvSpPr>
        <p:spPr>
          <a:xfrm>
            <a:off x="5686422" y="5863816"/>
            <a:ext cx="76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ptos" panose="020B0004020202020204" pitchFamily="34" charset="0"/>
              </a:rPr>
              <a:t>n3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222DEA-A0CE-49A1-4182-9D8E447AF101}"/>
              </a:ext>
            </a:extLst>
          </p:cNvPr>
          <p:cNvSpPr txBox="1"/>
          <p:nvPr/>
        </p:nvSpPr>
        <p:spPr>
          <a:xfrm>
            <a:off x="6496051" y="5870643"/>
            <a:ext cx="76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ptos" panose="020B0004020202020204" pitchFamily="34" charset="0"/>
              </a:rPr>
              <a:t>n4</a:t>
            </a:r>
            <a:endParaRPr lang="en-US" b="1" dirty="0">
              <a:latin typeface="Aptos" panose="020B00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7C9FF4-B05B-E9C1-9EE7-4D2BA4D9EFD6}"/>
              </a:ext>
            </a:extLst>
          </p:cNvPr>
          <p:cNvCxnSpPr/>
          <p:nvPr/>
        </p:nvCxnSpPr>
        <p:spPr>
          <a:xfrm>
            <a:off x="8242300" y="4365136"/>
            <a:ext cx="0" cy="47180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D50F57-CFCC-7CF2-33DA-3E76DFE7D901}"/>
              </a:ext>
            </a:extLst>
          </p:cNvPr>
          <p:cNvCxnSpPr/>
          <p:nvPr/>
        </p:nvCxnSpPr>
        <p:spPr>
          <a:xfrm flipV="1">
            <a:off x="8248650" y="4365136"/>
            <a:ext cx="809625" cy="47180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125060F-D738-8616-4B43-D8438C88D9A6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9921877" y="4374026"/>
            <a:ext cx="0" cy="46291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3DDAB6B-F096-BD5E-50FF-31DDB7D8F905}"/>
              </a:ext>
            </a:extLst>
          </p:cNvPr>
          <p:cNvCxnSpPr>
            <a:cxnSpLocks/>
          </p:cNvCxnSpPr>
          <p:nvPr/>
        </p:nvCxnSpPr>
        <p:spPr>
          <a:xfrm flipH="1" flipV="1">
            <a:off x="10741027" y="4342196"/>
            <a:ext cx="860425" cy="49474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31A6CB-D574-D441-FC48-8A82DAC1111A}"/>
              </a:ext>
            </a:extLst>
          </p:cNvPr>
          <p:cNvCxnSpPr>
            <a:cxnSpLocks/>
          </p:cNvCxnSpPr>
          <p:nvPr/>
        </p:nvCxnSpPr>
        <p:spPr>
          <a:xfrm flipV="1">
            <a:off x="11588755" y="4365136"/>
            <a:ext cx="0" cy="4629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99EB4A5-BDA8-08CE-0932-64428F2C1720}"/>
              </a:ext>
            </a:extLst>
          </p:cNvPr>
          <p:cNvCxnSpPr/>
          <p:nvPr/>
        </p:nvCxnSpPr>
        <p:spPr>
          <a:xfrm flipV="1">
            <a:off x="8275638" y="4385892"/>
            <a:ext cx="809625" cy="47180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A330AB8-4DF5-F148-054D-A5A9FA4E0E50}"/>
              </a:ext>
            </a:extLst>
          </p:cNvPr>
          <p:cNvCxnSpPr>
            <a:cxnSpLocks/>
          </p:cNvCxnSpPr>
          <p:nvPr/>
        </p:nvCxnSpPr>
        <p:spPr>
          <a:xfrm flipV="1">
            <a:off x="9883777" y="4364501"/>
            <a:ext cx="0" cy="46291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2AC6AF-4FB3-71A1-9F9C-CC00791E6939}"/>
              </a:ext>
            </a:extLst>
          </p:cNvPr>
          <p:cNvCxnSpPr>
            <a:cxnSpLocks/>
          </p:cNvCxnSpPr>
          <p:nvPr/>
        </p:nvCxnSpPr>
        <p:spPr>
          <a:xfrm flipH="1" flipV="1">
            <a:off x="10712452" y="4370771"/>
            <a:ext cx="860425" cy="49474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DA7663B-25CB-F0BE-98D3-E3EAE609517B}"/>
              </a:ext>
            </a:extLst>
          </p:cNvPr>
          <p:cNvSpPr txBox="1"/>
          <p:nvPr/>
        </p:nvSpPr>
        <p:spPr>
          <a:xfrm>
            <a:off x="8578855" y="3576823"/>
            <a:ext cx="2686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ptos" panose="020B0004020202020204" pitchFamily="34" charset="0"/>
              </a:rPr>
              <a:t>Neighbor Offset Table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9B8FF3-0B02-FF23-17B9-E76E694BC6F3}"/>
              </a:ext>
            </a:extLst>
          </p:cNvPr>
          <p:cNvSpPr txBox="1"/>
          <p:nvPr/>
        </p:nvSpPr>
        <p:spPr>
          <a:xfrm>
            <a:off x="8578855" y="5289498"/>
            <a:ext cx="2686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ptos" panose="020B0004020202020204" pitchFamily="34" charset="0"/>
              </a:rPr>
              <a:t>Neighbor Table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1FB54F4-B08D-E283-29BF-CA65EEFE2936}"/>
              </a:ext>
            </a:extLst>
          </p:cNvPr>
          <p:cNvSpPr/>
          <p:nvPr/>
        </p:nvSpPr>
        <p:spPr>
          <a:xfrm>
            <a:off x="2953542" y="3921271"/>
            <a:ext cx="351634" cy="1114425"/>
          </a:xfrm>
          <a:custGeom>
            <a:avLst/>
            <a:gdLst>
              <a:gd name="connsiteX0" fmla="*/ 352787 w 352787"/>
              <a:gd name="connsiteY0" fmla="*/ 0 h 1114425"/>
              <a:gd name="connsiteX1" fmla="*/ 362 w 352787"/>
              <a:gd name="connsiteY1" fmla="*/ 561975 h 1114425"/>
              <a:gd name="connsiteX2" fmla="*/ 286112 w 352787"/>
              <a:gd name="connsiteY2" fmla="*/ 1114425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787" h="1114425">
                <a:moveTo>
                  <a:pt x="352787" y="0"/>
                </a:moveTo>
                <a:cubicBezTo>
                  <a:pt x="182131" y="188118"/>
                  <a:pt x="11475" y="376237"/>
                  <a:pt x="362" y="561975"/>
                </a:cubicBezTo>
                <a:cubicBezTo>
                  <a:pt x="-10751" y="747713"/>
                  <a:pt x="236899" y="1057275"/>
                  <a:pt x="286112" y="1114425"/>
                </a:cubicBezTo>
              </a:path>
            </a:pathLst>
          </a:custGeom>
          <a:noFill/>
          <a:ln w="38100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C27BF5A-C4A2-9F16-BF43-4FD43FF9D5C3}"/>
              </a:ext>
            </a:extLst>
          </p:cNvPr>
          <p:cNvSpPr/>
          <p:nvPr/>
        </p:nvSpPr>
        <p:spPr>
          <a:xfrm rot="15597652">
            <a:off x="8472047" y="4958744"/>
            <a:ext cx="213615" cy="2056378"/>
          </a:xfrm>
          <a:custGeom>
            <a:avLst/>
            <a:gdLst>
              <a:gd name="connsiteX0" fmla="*/ 352787 w 352787"/>
              <a:gd name="connsiteY0" fmla="*/ 0 h 1114425"/>
              <a:gd name="connsiteX1" fmla="*/ 362 w 352787"/>
              <a:gd name="connsiteY1" fmla="*/ 561975 h 1114425"/>
              <a:gd name="connsiteX2" fmla="*/ 286112 w 352787"/>
              <a:gd name="connsiteY2" fmla="*/ 1114425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787" h="1114425">
                <a:moveTo>
                  <a:pt x="352787" y="0"/>
                </a:moveTo>
                <a:cubicBezTo>
                  <a:pt x="182131" y="188118"/>
                  <a:pt x="11475" y="376237"/>
                  <a:pt x="362" y="561975"/>
                </a:cubicBezTo>
                <a:cubicBezTo>
                  <a:pt x="-10751" y="747713"/>
                  <a:pt x="236899" y="1057275"/>
                  <a:pt x="286112" y="1114425"/>
                </a:cubicBezTo>
              </a:path>
            </a:pathLst>
          </a:custGeom>
          <a:noFill/>
          <a:ln w="38100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C22536-8EEB-178D-C70A-6104866B04DA}"/>
              </a:ext>
            </a:extLst>
          </p:cNvPr>
          <p:cNvSpPr/>
          <p:nvPr/>
        </p:nvSpPr>
        <p:spPr>
          <a:xfrm>
            <a:off x="2316952" y="4293897"/>
            <a:ext cx="1255718" cy="36933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Compute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64C47E-219B-3F01-40FA-F9762989A6CC}"/>
              </a:ext>
            </a:extLst>
          </p:cNvPr>
          <p:cNvSpPr/>
          <p:nvPr/>
        </p:nvSpPr>
        <p:spPr>
          <a:xfrm>
            <a:off x="7950995" y="5843496"/>
            <a:ext cx="1134268" cy="36933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Compute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8C9F296-2AFE-8600-15B6-50024C342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502196"/>
              </p:ext>
            </p:extLst>
          </p:nvPr>
        </p:nvGraphicFramePr>
        <p:xfrm>
          <a:off x="8242300" y="4836941"/>
          <a:ext cx="335915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9789">
                  <a:extLst>
                    <a:ext uri="{9D8B030D-6E8A-4147-A177-3AD203B41FA5}">
                      <a16:colId xmlns:a16="http://schemas.microsoft.com/office/drawing/2014/main" val="117211111"/>
                    </a:ext>
                  </a:extLst>
                </a:gridCol>
                <a:gridCol w="839789">
                  <a:extLst>
                    <a:ext uri="{9D8B030D-6E8A-4147-A177-3AD203B41FA5}">
                      <a16:colId xmlns:a16="http://schemas.microsoft.com/office/drawing/2014/main" val="2647854079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1179728910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2138174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40056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DC86258-A453-A3B9-BE26-61BB9B486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339662"/>
              </p:ext>
            </p:extLst>
          </p:nvPr>
        </p:nvGraphicFramePr>
        <p:xfrm>
          <a:off x="8248650" y="3998741"/>
          <a:ext cx="33528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438">
                  <a:extLst>
                    <a:ext uri="{9D8B030D-6E8A-4147-A177-3AD203B41FA5}">
                      <a16:colId xmlns:a16="http://schemas.microsoft.com/office/drawing/2014/main" val="117211111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2647854079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1179728910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2138174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400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94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42" grpId="0"/>
      <p:bldP spid="43" grpId="0"/>
      <p:bldP spid="44" grpId="0" animBg="1"/>
      <p:bldP spid="45" grpId="0" animBg="1"/>
      <p:bldP spid="46" grpId="0" animBg="1"/>
      <p:bldP spid="4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E7B592A-ED6E-A8FA-ED32-19D163D09499}"/>
              </a:ext>
            </a:extLst>
          </p:cNvPr>
          <p:cNvGrpSpPr/>
          <p:nvPr/>
        </p:nvGrpSpPr>
        <p:grpSpPr>
          <a:xfrm>
            <a:off x="1776166" y="1683072"/>
            <a:ext cx="3176409" cy="3774365"/>
            <a:chOff x="1522166" y="1683072"/>
            <a:chExt cx="3176409" cy="377436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BC523E8-49E2-9D53-54B4-2D60663886DE}"/>
                </a:ext>
              </a:extLst>
            </p:cNvPr>
            <p:cNvGrpSpPr/>
            <p:nvPr/>
          </p:nvGrpSpPr>
          <p:grpSpPr>
            <a:xfrm flipV="1">
              <a:off x="2281936" y="3456635"/>
              <a:ext cx="1303537" cy="2000802"/>
              <a:chOff x="8836052" y="1284660"/>
              <a:chExt cx="1303537" cy="200080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73F79B5-14EA-43DB-D90E-3AC74F78E8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1284660"/>
                <a:ext cx="698801" cy="1971838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8B94385-A12F-1AE4-6E98-FD84CCAA2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2102876"/>
                <a:ext cx="1303537" cy="118258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FCC318-D30B-CE27-32DD-0758A5A36668}"/>
                </a:ext>
              </a:extLst>
            </p:cNvPr>
            <p:cNvGrpSpPr/>
            <p:nvPr/>
          </p:nvGrpSpPr>
          <p:grpSpPr>
            <a:xfrm>
              <a:off x="1522166" y="1683072"/>
              <a:ext cx="3176409" cy="1756479"/>
              <a:chOff x="1522166" y="1683072"/>
              <a:chExt cx="3176409" cy="1756479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888AB50-2772-C84A-AB00-6DFF0E1C0A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1683072"/>
                <a:ext cx="650749" cy="1681069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EA5860F-BAC0-C9D4-7AF6-B922FDD235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2283055"/>
                <a:ext cx="1303537" cy="115649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13155F8-2459-A44E-E2C2-E40E856616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2166" y="3389679"/>
                <a:ext cx="3176409" cy="24334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DC8310-3B93-3DAC-273C-96FD4332FF7F}"/>
              </a:ext>
            </a:extLst>
          </p:cNvPr>
          <p:cNvGrpSpPr/>
          <p:nvPr/>
        </p:nvGrpSpPr>
        <p:grpSpPr>
          <a:xfrm>
            <a:off x="486172" y="2999389"/>
            <a:ext cx="2915634" cy="859221"/>
            <a:chOff x="2417379" y="3429000"/>
            <a:chExt cx="2915634" cy="859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05C5A11C-DF95-F46E-8CE5-2A241A3B07EE}"/>
                </a:ext>
              </a:extLst>
            </p:cNvPr>
            <p:cNvSpPr/>
            <p:nvPr/>
          </p:nvSpPr>
          <p:spPr>
            <a:xfrm>
              <a:off x="2417379" y="3429000"/>
              <a:ext cx="2915634" cy="859221"/>
            </a:xfrm>
            <a:prstGeom prst="round2Diag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1BA3CC-8F2B-DE00-D6CF-9116A03BCCF6}"/>
                </a:ext>
              </a:extLst>
            </p:cNvPr>
            <p:cNvGrpSpPr/>
            <p:nvPr/>
          </p:nvGrpSpPr>
          <p:grpSpPr>
            <a:xfrm>
              <a:off x="2512864" y="3615558"/>
              <a:ext cx="2600422" cy="523220"/>
              <a:chOff x="2312279" y="3384725"/>
              <a:chExt cx="2600422" cy="5232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1BC497-E544-7339-66CF-091BADE60D02}"/>
                  </a:ext>
                </a:extLst>
              </p:cNvPr>
              <p:cNvSpPr txBox="1"/>
              <p:nvPr/>
            </p:nvSpPr>
            <p:spPr>
              <a:xfrm>
                <a:off x="2312279" y="3384725"/>
                <a:ext cx="22807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Aptos" panose="020B0004020202020204" pitchFamily="34" charset="0"/>
                    <a:cs typeface="+mj-cs"/>
                  </a:rPr>
                  <a:t>GNNBuilder</a:t>
                </a:r>
                <a:endParaRPr lang="en-US" sz="2000" b="1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9AAEE47-9484-4E89-2D25-386704B67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56387" y="3416255"/>
                <a:ext cx="456314" cy="456314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478E0E-5BD3-505D-3903-85AEB161B968}"/>
              </a:ext>
            </a:extLst>
          </p:cNvPr>
          <p:cNvGrpSpPr/>
          <p:nvPr/>
        </p:nvGrpSpPr>
        <p:grpSpPr>
          <a:xfrm>
            <a:off x="-264435" y="1017444"/>
            <a:ext cx="7001302" cy="4909808"/>
            <a:chOff x="-705059" y="1017444"/>
            <a:chExt cx="7001302" cy="4909808"/>
          </a:xfrm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CE0B99FB-ADFF-2A27-C451-ADD379AEDE3F}"/>
                </a:ext>
              </a:extLst>
            </p:cNvPr>
            <p:cNvSpPr/>
            <p:nvPr/>
          </p:nvSpPr>
          <p:spPr>
            <a:xfrm rot="5400000">
              <a:off x="-667862" y="980247"/>
              <a:ext cx="4909808" cy="4984201"/>
            </a:xfrm>
            <a:prstGeom prst="blockArc">
              <a:avLst>
                <a:gd name="adj1" fmla="val 11595224"/>
                <a:gd name="adj2" fmla="val 21051129"/>
                <a:gd name="adj3" fmla="val 7410"/>
              </a:avLst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01FC308-300E-FE44-0E8D-470ADC321B6C}"/>
                </a:ext>
              </a:extLst>
            </p:cNvPr>
            <p:cNvSpPr/>
            <p:nvPr/>
          </p:nvSpPr>
          <p:spPr>
            <a:xfrm>
              <a:off x="3189243" y="2087229"/>
              <a:ext cx="2645416" cy="73152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Architecture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36F229D-8E45-1EEA-59DE-031EB437D15F}"/>
                </a:ext>
              </a:extLst>
            </p:cNvPr>
            <p:cNvSpPr/>
            <p:nvPr/>
          </p:nvSpPr>
          <p:spPr>
            <a:xfrm>
              <a:off x="2479904" y="1177049"/>
              <a:ext cx="291563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Generic Compute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785E35B-32F5-9849-B21C-2D9F5C49EAB6}"/>
                </a:ext>
              </a:extLst>
            </p:cNvPr>
            <p:cNvSpPr/>
            <p:nvPr/>
          </p:nvSpPr>
          <p:spPr>
            <a:xfrm>
              <a:off x="3650828" y="2997409"/>
              <a:ext cx="2645415" cy="875026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Design Space Exploration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C786890-8EAD-DC1E-9F3D-1E76292D7B61}"/>
                </a:ext>
              </a:extLst>
            </p:cNvPr>
            <p:cNvSpPr/>
            <p:nvPr/>
          </p:nvSpPr>
          <p:spPr>
            <a:xfrm>
              <a:off x="3189243" y="4051095"/>
              <a:ext cx="2645416" cy="87928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Performance Results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4E38CF-BDA6-CFED-982B-81572FA16105}"/>
                </a:ext>
              </a:extLst>
            </p:cNvPr>
            <p:cNvSpPr/>
            <p:nvPr/>
          </p:nvSpPr>
          <p:spPr>
            <a:xfrm>
              <a:off x="2475915" y="5109036"/>
              <a:ext cx="291962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Framework API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B60C00B-D522-0F72-2A2F-CF8942C9110A}"/>
              </a:ext>
            </a:extLst>
          </p:cNvPr>
          <p:cNvCxnSpPr>
            <a:cxnSpLocks/>
          </p:cNvCxnSpPr>
          <p:nvPr/>
        </p:nvCxnSpPr>
        <p:spPr>
          <a:xfrm>
            <a:off x="7726235" y="830317"/>
            <a:ext cx="0" cy="5570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30D381C-5C15-1C9B-3A4F-FB7019D92867}"/>
              </a:ext>
            </a:extLst>
          </p:cNvPr>
          <p:cNvGrpSpPr/>
          <p:nvPr/>
        </p:nvGrpSpPr>
        <p:grpSpPr>
          <a:xfrm>
            <a:off x="8362251" y="2354378"/>
            <a:ext cx="3095625" cy="2522359"/>
            <a:chOff x="8877300" y="2367517"/>
            <a:chExt cx="3095625" cy="252235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C92715A-9FF2-84E4-C777-7395393D4D9F}"/>
                </a:ext>
              </a:extLst>
            </p:cNvPr>
            <p:cNvCxnSpPr>
              <a:cxnSpLocks/>
            </p:cNvCxnSpPr>
            <p:nvPr/>
          </p:nvCxnSpPr>
          <p:spPr>
            <a:xfrm>
              <a:off x="8877300" y="3628697"/>
              <a:ext cx="309562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6FE162D-EA0C-E4B2-C117-48146337FFE9}"/>
                </a:ext>
              </a:extLst>
            </p:cNvPr>
            <p:cNvGrpSpPr/>
            <p:nvPr/>
          </p:nvGrpSpPr>
          <p:grpSpPr>
            <a:xfrm>
              <a:off x="9113103" y="2367517"/>
              <a:ext cx="2622541" cy="2522359"/>
              <a:chOff x="9113103" y="2367517"/>
              <a:chExt cx="2622541" cy="2522359"/>
            </a:xfrm>
          </p:grpSpPr>
          <p:sp>
            <p:nvSpPr>
              <p:cNvPr id="84" name="Flowchart: Data 83">
                <a:extLst>
                  <a:ext uri="{FF2B5EF4-FFF2-40B4-BE49-F238E27FC236}">
                    <a16:creationId xmlns:a16="http://schemas.microsoft.com/office/drawing/2014/main" id="{B8C4AEA5-E21C-B7C5-1994-EA2AE06D7EE6}"/>
                  </a:ext>
                </a:extLst>
              </p:cNvPr>
              <p:cNvSpPr/>
              <p:nvPr/>
            </p:nvSpPr>
            <p:spPr>
              <a:xfrm>
                <a:off x="9113103" y="4049048"/>
                <a:ext cx="2622541" cy="840828"/>
              </a:xfrm>
              <a:prstGeom prst="flowChartInputOutpu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accent5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Hardware</a:t>
                </a:r>
              </a:p>
            </p:txBody>
          </p:sp>
          <p:sp>
            <p:nvSpPr>
              <p:cNvPr id="83" name="Flowchart: Data 82">
                <a:extLst>
                  <a:ext uri="{FF2B5EF4-FFF2-40B4-BE49-F238E27FC236}">
                    <a16:creationId xmlns:a16="http://schemas.microsoft.com/office/drawing/2014/main" id="{F9F84A84-8E87-167B-4096-ADAE8107EBD1}"/>
                  </a:ext>
                </a:extLst>
              </p:cNvPr>
              <p:cNvSpPr/>
              <p:nvPr/>
            </p:nvSpPr>
            <p:spPr>
              <a:xfrm>
                <a:off x="9113103" y="3208283"/>
                <a:ext cx="2622541" cy="840828"/>
              </a:xfrm>
              <a:prstGeom prst="flowChartInputOutpu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accent5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Compiler</a:t>
                </a:r>
              </a:p>
            </p:txBody>
          </p:sp>
          <p:sp>
            <p:nvSpPr>
              <p:cNvPr id="82" name="Flowchart: Data 81">
                <a:extLst>
                  <a:ext uri="{FF2B5EF4-FFF2-40B4-BE49-F238E27FC236}">
                    <a16:creationId xmlns:a16="http://schemas.microsoft.com/office/drawing/2014/main" id="{121B5B0A-8F69-871C-2EBB-EEC678036EA0}"/>
                  </a:ext>
                </a:extLst>
              </p:cNvPr>
              <p:cNvSpPr/>
              <p:nvPr/>
            </p:nvSpPr>
            <p:spPr>
              <a:xfrm>
                <a:off x="9113103" y="2367517"/>
                <a:ext cx="2622541" cy="840828"/>
              </a:xfrm>
              <a:prstGeom prst="flowChartInputOutput">
                <a:avLst/>
              </a:prstGeom>
              <a:solidFill>
                <a:srgbClr val="F5F5F5"/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Software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9154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33C0433-B181-61E8-C934-2398DA752090}"/>
              </a:ext>
            </a:extLst>
          </p:cNvPr>
          <p:cNvSpPr txBox="1">
            <a:spLocks/>
          </p:cNvSpPr>
          <p:nvPr/>
        </p:nvSpPr>
        <p:spPr>
          <a:xfrm>
            <a:off x="436536" y="1609725"/>
            <a:ext cx="5037164" cy="4257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latin typeface="Aptos" panose="020B0004020202020204" pitchFamily="34" charset="0"/>
              </a:rPr>
              <a:t>GNNBuilder comes with a modular C++ HLS header library for GNN compute!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A650AB-2DDA-637C-D8A7-B95A36A54A80}"/>
              </a:ext>
            </a:extLst>
          </p:cNvPr>
          <p:cNvGrpSpPr/>
          <p:nvPr/>
        </p:nvGrpSpPr>
        <p:grpSpPr>
          <a:xfrm>
            <a:off x="5892772" y="1076325"/>
            <a:ext cx="6015091" cy="5188240"/>
            <a:chOff x="5545521" y="2295525"/>
            <a:chExt cx="4563735" cy="36992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740C4B-98C4-5B24-80EB-86CABEE0E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9444"/>
            <a:stretch/>
          </p:blipFill>
          <p:spPr>
            <a:xfrm>
              <a:off x="5545521" y="2295525"/>
              <a:ext cx="2516544" cy="34671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303080-53DB-1BAF-5D34-146432908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555"/>
            <a:stretch/>
          </p:blipFill>
          <p:spPr>
            <a:xfrm>
              <a:off x="7536160" y="2527632"/>
              <a:ext cx="2573096" cy="34671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1E65027-42B7-5FEC-C25E-84213B538BAC}"/>
              </a:ext>
            </a:extLst>
          </p:cNvPr>
          <p:cNvSpPr txBox="1">
            <a:spLocks/>
          </p:cNvSpPr>
          <p:nvPr/>
        </p:nvSpPr>
        <p:spPr>
          <a:xfrm>
            <a:off x="588936" y="870439"/>
            <a:ext cx="11318928" cy="717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BB6358D-BA20-FD04-57F8-D0708990E41E}"/>
              </a:ext>
            </a:extLst>
          </p:cNvPr>
          <p:cNvSpPr txBox="1">
            <a:spLocks/>
          </p:cNvSpPr>
          <p:nvPr/>
        </p:nvSpPr>
        <p:spPr>
          <a:xfrm>
            <a:off x="249824" y="717550"/>
            <a:ext cx="5303837" cy="717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HLS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184824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F978A2-53AD-7241-EC9B-669D9ED5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717550"/>
            <a:ext cx="5973176" cy="57467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CFAACA-CD9D-5094-0E41-C044570A096B}"/>
              </a:ext>
            </a:extLst>
          </p:cNvPr>
          <p:cNvSpPr txBox="1">
            <a:spLocks/>
          </p:cNvSpPr>
          <p:nvPr/>
        </p:nvSpPr>
        <p:spPr>
          <a:xfrm>
            <a:off x="249824" y="2125662"/>
            <a:ext cx="5303837" cy="1819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>
                <a:latin typeface="Aptos" panose="020B0004020202020204" pitchFamily="34" charset="0"/>
              </a:rPr>
              <a:t>Break down key details of a GCN convolution layer.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2C82ADE3-AC94-5AA2-F049-C1E0EE67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24" y="717550"/>
            <a:ext cx="5303837" cy="717550"/>
          </a:xfrm>
        </p:spPr>
        <p:txBody>
          <a:bodyPr>
            <a:normAutofit/>
          </a:bodyPr>
          <a:lstStyle/>
          <a:p>
            <a:r>
              <a:rPr lang="en-US" dirty="0"/>
              <a:t>HLS Implementation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B43E316-75FF-C4A6-6426-8E83CDD875E0}"/>
              </a:ext>
            </a:extLst>
          </p:cNvPr>
          <p:cNvSpPr txBox="1">
            <a:spLocks/>
          </p:cNvSpPr>
          <p:nvPr/>
        </p:nvSpPr>
        <p:spPr>
          <a:xfrm>
            <a:off x="418683" y="4089400"/>
            <a:ext cx="4966118" cy="1819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latin typeface="Aptos" panose="020B0004020202020204" pitchFamily="34" charset="0"/>
              </a:rPr>
              <a:t>Note how model parameters are passed down to the hardware.</a:t>
            </a:r>
          </a:p>
        </p:txBody>
      </p:sp>
    </p:spTree>
    <p:extLst>
      <p:ext uri="{BB962C8B-B14F-4D97-AF65-F5344CB8AC3E}">
        <p14:creationId xmlns:p14="http://schemas.microsoft.com/office/powerpoint/2010/main" val="357820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E7B592A-ED6E-A8FA-ED32-19D163D09499}"/>
              </a:ext>
            </a:extLst>
          </p:cNvPr>
          <p:cNvGrpSpPr/>
          <p:nvPr/>
        </p:nvGrpSpPr>
        <p:grpSpPr>
          <a:xfrm>
            <a:off x="1776166" y="1683072"/>
            <a:ext cx="3176409" cy="3774365"/>
            <a:chOff x="1522166" y="1683072"/>
            <a:chExt cx="3176409" cy="377436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BC523E8-49E2-9D53-54B4-2D60663886DE}"/>
                </a:ext>
              </a:extLst>
            </p:cNvPr>
            <p:cNvGrpSpPr/>
            <p:nvPr/>
          </p:nvGrpSpPr>
          <p:grpSpPr>
            <a:xfrm flipV="1">
              <a:off x="2281936" y="3456635"/>
              <a:ext cx="1303537" cy="2000802"/>
              <a:chOff x="8836052" y="1284660"/>
              <a:chExt cx="1303537" cy="200080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73F79B5-14EA-43DB-D90E-3AC74F78E8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1284660"/>
                <a:ext cx="698801" cy="1971838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8B94385-A12F-1AE4-6E98-FD84CCAA2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2102876"/>
                <a:ext cx="1303537" cy="118258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FCC318-D30B-CE27-32DD-0758A5A36668}"/>
                </a:ext>
              </a:extLst>
            </p:cNvPr>
            <p:cNvGrpSpPr/>
            <p:nvPr/>
          </p:nvGrpSpPr>
          <p:grpSpPr>
            <a:xfrm>
              <a:off x="1522166" y="1683072"/>
              <a:ext cx="3176409" cy="1756479"/>
              <a:chOff x="1522166" y="1683072"/>
              <a:chExt cx="3176409" cy="1756479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888AB50-2772-C84A-AB00-6DFF0E1C0A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1683072"/>
                <a:ext cx="650749" cy="1681069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EA5860F-BAC0-C9D4-7AF6-B922FDD235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2283055"/>
                <a:ext cx="1303537" cy="115649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13155F8-2459-A44E-E2C2-E40E856616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2166" y="3389679"/>
                <a:ext cx="3176409" cy="24334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DC8310-3B93-3DAC-273C-96FD4332FF7F}"/>
              </a:ext>
            </a:extLst>
          </p:cNvPr>
          <p:cNvGrpSpPr/>
          <p:nvPr/>
        </p:nvGrpSpPr>
        <p:grpSpPr>
          <a:xfrm>
            <a:off x="486172" y="2999389"/>
            <a:ext cx="2915634" cy="859221"/>
            <a:chOff x="2417379" y="3429000"/>
            <a:chExt cx="2915634" cy="859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05C5A11C-DF95-F46E-8CE5-2A241A3B07EE}"/>
                </a:ext>
              </a:extLst>
            </p:cNvPr>
            <p:cNvSpPr/>
            <p:nvPr/>
          </p:nvSpPr>
          <p:spPr>
            <a:xfrm>
              <a:off x="2417379" y="3429000"/>
              <a:ext cx="2915634" cy="859221"/>
            </a:xfrm>
            <a:prstGeom prst="round2Diag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1BA3CC-8F2B-DE00-D6CF-9116A03BCCF6}"/>
                </a:ext>
              </a:extLst>
            </p:cNvPr>
            <p:cNvGrpSpPr/>
            <p:nvPr/>
          </p:nvGrpSpPr>
          <p:grpSpPr>
            <a:xfrm>
              <a:off x="2512864" y="3615558"/>
              <a:ext cx="2600422" cy="523220"/>
              <a:chOff x="2312279" y="3384725"/>
              <a:chExt cx="2600422" cy="5232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1BC497-E544-7339-66CF-091BADE60D02}"/>
                  </a:ext>
                </a:extLst>
              </p:cNvPr>
              <p:cNvSpPr txBox="1"/>
              <p:nvPr/>
            </p:nvSpPr>
            <p:spPr>
              <a:xfrm>
                <a:off x="2312279" y="3384725"/>
                <a:ext cx="22807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Aptos" panose="020B0004020202020204" pitchFamily="34" charset="0"/>
                    <a:cs typeface="+mj-cs"/>
                  </a:rPr>
                  <a:t>GNNBuilder</a:t>
                </a:r>
                <a:endParaRPr lang="en-US" sz="2000" b="1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9AAEE47-9484-4E89-2D25-386704B67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56387" y="3416255"/>
                <a:ext cx="456314" cy="456314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478E0E-5BD3-505D-3903-85AEB161B968}"/>
              </a:ext>
            </a:extLst>
          </p:cNvPr>
          <p:cNvGrpSpPr/>
          <p:nvPr/>
        </p:nvGrpSpPr>
        <p:grpSpPr>
          <a:xfrm>
            <a:off x="-264435" y="1017444"/>
            <a:ext cx="7001302" cy="4909808"/>
            <a:chOff x="-705059" y="1017444"/>
            <a:chExt cx="7001302" cy="4909808"/>
          </a:xfrm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CE0B99FB-ADFF-2A27-C451-ADD379AEDE3F}"/>
                </a:ext>
              </a:extLst>
            </p:cNvPr>
            <p:cNvSpPr/>
            <p:nvPr/>
          </p:nvSpPr>
          <p:spPr>
            <a:xfrm rot="5400000">
              <a:off x="-667862" y="980247"/>
              <a:ext cx="4909808" cy="4984201"/>
            </a:xfrm>
            <a:prstGeom prst="blockArc">
              <a:avLst>
                <a:gd name="adj1" fmla="val 11595224"/>
                <a:gd name="adj2" fmla="val 21051129"/>
                <a:gd name="adj3" fmla="val 7410"/>
              </a:avLst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01FC308-300E-FE44-0E8D-470ADC321B6C}"/>
                </a:ext>
              </a:extLst>
            </p:cNvPr>
            <p:cNvSpPr/>
            <p:nvPr/>
          </p:nvSpPr>
          <p:spPr>
            <a:xfrm>
              <a:off x="3189243" y="2087229"/>
              <a:ext cx="2645416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Architecture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36F229D-8E45-1EEA-59DE-031EB437D15F}"/>
                </a:ext>
              </a:extLst>
            </p:cNvPr>
            <p:cNvSpPr/>
            <p:nvPr/>
          </p:nvSpPr>
          <p:spPr>
            <a:xfrm>
              <a:off x="2479904" y="1177049"/>
              <a:ext cx="291563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Generic Compute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785E35B-32F5-9849-B21C-2D9F5C49EAB6}"/>
                </a:ext>
              </a:extLst>
            </p:cNvPr>
            <p:cNvSpPr/>
            <p:nvPr/>
          </p:nvSpPr>
          <p:spPr>
            <a:xfrm>
              <a:off x="3650828" y="2997409"/>
              <a:ext cx="2645415" cy="875026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Design Space Exploration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C786890-8EAD-DC1E-9F3D-1E76292D7B61}"/>
                </a:ext>
              </a:extLst>
            </p:cNvPr>
            <p:cNvSpPr/>
            <p:nvPr/>
          </p:nvSpPr>
          <p:spPr>
            <a:xfrm>
              <a:off x="3189243" y="4051095"/>
              <a:ext cx="2645416" cy="87928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Performance Results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4E38CF-BDA6-CFED-982B-81572FA16105}"/>
                </a:ext>
              </a:extLst>
            </p:cNvPr>
            <p:cNvSpPr/>
            <p:nvPr/>
          </p:nvSpPr>
          <p:spPr>
            <a:xfrm>
              <a:off x="2475915" y="5109036"/>
              <a:ext cx="291962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Framework API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B60C00B-D522-0F72-2A2F-CF8942C9110A}"/>
              </a:ext>
            </a:extLst>
          </p:cNvPr>
          <p:cNvCxnSpPr>
            <a:cxnSpLocks/>
          </p:cNvCxnSpPr>
          <p:nvPr/>
        </p:nvCxnSpPr>
        <p:spPr>
          <a:xfrm>
            <a:off x="7726235" y="830317"/>
            <a:ext cx="0" cy="5570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B4C9C7-286F-AA56-5C8E-FECC03C0F915}"/>
              </a:ext>
            </a:extLst>
          </p:cNvPr>
          <p:cNvSpPr txBox="1">
            <a:spLocks/>
          </p:cNvSpPr>
          <p:nvPr/>
        </p:nvSpPr>
        <p:spPr>
          <a:xfrm>
            <a:off x="8133549" y="884608"/>
            <a:ext cx="3690149" cy="53256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Background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/>
              <a:t>DL for Graphs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GNNs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Accelerators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cs typeface="+mj-cs"/>
              </a:rPr>
              <a:t>GNNBuilder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Generic Compute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Architecture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Design Space Exploration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Performance Results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Framework API</a:t>
            </a:r>
            <a:endParaRPr lang="en-US" sz="1800" dirty="0">
              <a:solidFill>
                <a:schemeClr val="bg1">
                  <a:lumMod val="75000"/>
                </a:schemeClr>
              </a:solidFill>
              <a:cs typeface="+mj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Limitations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Ongoing Work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Documentation and Open Source</a:t>
            </a:r>
          </a:p>
        </p:txBody>
      </p:sp>
    </p:spTree>
    <p:extLst>
      <p:ext uri="{BB962C8B-B14F-4D97-AF65-F5344CB8AC3E}">
        <p14:creationId xmlns:p14="http://schemas.microsoft.com/office/powerpoint/2010/main" val="4226956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F978A2-53AD-7241-EC9B-669D9ED5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717550"/>
            <a:ext cx="5973176" cy="57467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2C82ADE3-AC94-5AA2-F049-C1E0EE67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24" y="717550"/>
            <a:ext cx="5303837" cy="717550"/>
          </a:xfrm>
        </p:spPr>
        <p:txBody>
          <a:bodyPr>
            <a:normAutofit/>
          </a:bodyPr>
          <a:lstStyle/>
          <a:p>
            <a:r>
              <a:rPr lang="en-US" dirty="0"/>
              <a:t>HLS Implementation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3027EC48-1D7C-0319-C85A-21C492A3FDCB}"/>
              </a:ext>
            </a:extLst>
          </p:cNvPr>
          <p:cNvSpPr/>
          <p:nvPr/>
        </p:nvSpPr>
        <p:spPr>
          <a:xfrm>
            <a:off x="249825" y="1790698"/>
            <a:ext cx="4303125" cy="1219201"/>
          </a:xfrm>
          <a:prstGeom prst="homePlate">
            <a:avLst>
              <a:gd name="adj" fmla="val 16743"/>
            </a:avLst>
          </a:prstGeom>
          <a:solidFill>
            <a:srgbClr val="FFF7E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dirty="0">
                <a:latin typeface="Aptos" panose="020B0004020202020204" pitchFamily="34" charset="0"/>
              </a:rPr>
              <a:t>Used for static array / memory sizing.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ptos" panose="020B0004020202020204" pitchFamily="34" charset="0"/>
              </a:rPr>
              <a:t>Set by user at design time based on dataset / workload.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1816A4C-5FB5-0A28-0298-07371E0E9790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552950" y="927100"/>
            <a:ext cx="2482850" cy="1473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6841F5-F8AC-1C29-4D7E-388828AF8767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552950" y="1139825"/>
            <a:ext cx="2508250" cy="1260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5541E4-CFC9-A2C5-ABD9-302C44580E3F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552950" y="1377950"/>
            <a:ext cx="2520950" cy="10223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3805B8-F0D6-27FC-AA0E-6D0F63FB9090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552950" y="1616075"/>
            <a:ext cx="2520950" cy="784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3A0AEF1-A9B7-807E-CC3D-0C9409CE538A}"/>
              </a:ext>
            </a:extLst>
          </p:cNvPr>
          <p:cNvSpPr/>
          <p:nvPr/>
        </p:nvSpPr>
        <p:spPr>
          <a:xfrm>
            <a:off x="7057025" y="717551"/>
            <a:ext cx="2036175" cy="1035049"/>
          </a:xfrm>
          <a:prstGeom prst="homePlate">
            <a:avLst>
              <a:gd name="adj" fmla="val 1674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02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F978A2-53AD-7241-EC9B-669D9ED5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717550"/>
            <a:ext cx="5973176" cy="57467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2C82ADE3-AC94-5AA2-F049-C1E0EE67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24" y="717550"/>
            <a:ext cx="5303837" cy="717550"/>
          </a:xfrm>
        </p:spPr>
        <p:txBody>
          <a:bodyPr>
            <a:normAutofit/>
          </a:bodyPr>
          <a:lstStyle/>
          <a:p>
            <a:r>
              <a:rPr lang="en-US" dirty="0"/>
              <a:t>HLS Implementation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3027EC48-1D7C-0319-C85A-21C492A3FDCB}"/>
              </a:ext>
            </a:extLst>
          </p:cNvPr>
          <p:cNvSpPr/>
          <p:nvPr/>
        </p:nvSpPr>
        <p:spPr>
          <a:xfrm>
            <a:off x="249825" y="1785937"/>
            <a:ext cx="4284074" cy="485775"/>
          </a:xfrm>
          <a:prstGeom prst="homePlate">
            <a:avLst>
              <a:gd name="adj" fmla="val 36274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Aptos" panose="020B0004020202020204" pitchFamily="34" charset="0"/>
              </a:rPr>
              <a:t>Used for static array / memory sizing.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1816A4C-5FB5-0A28-0298-07371E0E9790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533899" y="952500"/>
            <a:ext cx="2552701" cy="10763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6841F5-F8AC-1C29-4D7E-388828AF8767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533899" y="1155700"/>
            <a:ext cx="2533651" cy="8731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5541E4-CFC9-A2C5-ABD9-302C44580E3F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533899" y="1365250"/>
            <a:ext cx="2527301" cy="66357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3805B8-F0D6-27FC-AA0E-6D0F63FB9090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533899" y="1631951"/>
            <a:ext cx="2552701" cy="3968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F58A6DE-2F93-6C08-0B11-B1255D543A84}"/>
              </a:ext>
            </a:extLst>
          </p:cNvPr>
          <p:cNvSpPr/>
          <p:nvPr/>
        </p:nvSpPr>
        <p:spPr>
          <a:xfrm>
            <a:off x="259347" y="2462622"/>
            <a:ext cx="4284075" cy="1745695"/>
          </a:xfrm>
          <a:prstGeom prst="homePlate">
            <a:avLst>
              <a:gd name="adj" fmla="val 13460"/>
            </a:avLst>
          </a:prstGeom>
          <a:solidFill>
            <a:srgbClr val="FFF7E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Ins="182880" rtlCol="0" anchor="ctr"/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Used for passing in “</a:t>
            </a:r>
            <a:r>
              <a:rPr lang="en-US" dirty="0" err="1">
                <a:solidFill>
                  <a:schemeClr val="tx1"/>
                </a:solidFill>
                <a:latin typeface="Aptos Mono" panose="020B0009020202020204" pitchFamily="49" charset="0"/>
              </a:rPr>
              <a:t>ap_fixed</a:t>
            </a:r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” typedef as user-defined fixed-point datatype.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Set by user at design time based on task accuracy tradeoff.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8B4B54-3984-58C8-F5BE-18D574DA1010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543422" y="1874838"/>
            <a:ext cx="2517778" cy="14606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4DA32BEB-D707-2589-C46F-C07EAC5CC86A}"/>
              </a:ext>
            </a:extLst>
          </p:cNvPr>
          <p:cNvSpPr/>
          <p:nvPr/>
        </p:nvSpPr>
        <p:spPr>
          <a:xfrm>
            <a:off x="7057025" y="1739900"/>
            <a:ext cx="1515475" cy="288925"/>
          </a:xfrm>
          <a:prstGeom prst="homePlate">
            <a:avLst>
              <a:gd name="adj" fmla="val 1674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064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F978A2-53AD-7241-EC9B-669D9ED5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717550"/>
            <a:ext cx="5973176" cy="57467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2C82ADE3-AC94-5AA2-F049-C1E0EE67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24" y="717550"/>
            <a:ext cx="5303837" cy="717550"/>
          </a:xfrm>
        </p:spPr>
        <p:txBody>
          <a:bodyPr>
            <a:normAutofit/>
          </a:bodyPr>
          <a:lstStyle/>
          <a:p>
            <a:r>
              <a:rPr lang="en-US" dirty="0"/>
              <a:t>HLS Implementation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3027EC48-1D7C-0319-C85A-21C492A3FDCB}"/>
              </a:ext>
            </a:extLst>
          </p:cNvPr>
          <p:cNvSpPr/>
          <p:nvPr/>
        </p:nvSpPr>
        <p:spPr>
          <a:xfrm>
            <a:off x="249825" y="1785937"/>
            <a:ext cx="4284073" cy="485775"/>
          </a:xfrm>
          <a:prstGeom prst="homePlate">
            <a:avLst>
              <a:gd name="adj" fmla="val 36274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Aptos" panose="020B0004020202020204" pitchFamily="34" charset="0"/>
              </a:rPr>
              <a:t>Used for static array / memory sizing.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1816A4C-5FB5-0A28-0298-07371E0E9790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533898" y="952500"/>
            <a:ext cx="2552702" cy="10763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6841F5-F8AC-1C29-4D7E-388828AF8767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533898" y="1155700"/>
            <a:ext cx="2533652" cy="8731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5541E4-CFC9-A2C5-ABD9-302C44580E3F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533898" y="1365250"/>
            <a:ext cx="2527302" cy="66357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3805B8-F0D6-27FC-AA0E-6D0F63FB9090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533898" y="1631951"/>
            <a:ext cx="2552702" cy="3968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F58A6DE-2F93-6C08-0B11-B1255D543A84}"/>
              </a:ext>
            </a:extLst>
          </p:cNvPr>
          <p:cNvSpPr/>
          <p:nvPr/>
        </p:nvSpPr>
        <p:spPr>
          <a:xfrm>
            <a:off x="259348" y="2462624"/>
            <a:ext cx="4284074" cy="485776"/>
          </a:xfrm>
          <a:prstGeom prst="homePlate">
            <a:avLst>
              <a:gd name="adj" fmla="val 26056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Used for passing in “</a:t>
            </a:r>
            <a:r>
              <a:rPr lang="en-US" dirty="0" err="1">
                <a:solidFill>
                  <a:schemeClr val="tx1"/>
                </a:solidFill>
                <a:latin typeface="Aptos Mono" panose="020B0009020202020204" pitchFamily="49" charset="0"/>
              </a:rPr>
              <a:t>ap_fixed</a:t>
            </a:r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” typedef.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8B4B54-3984-58C8-F5BE-18D574DA1010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543422" y="1874838"/>
            <a:ext cx="2517778" cy="8306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2E278089-00CD-75E2-A3EE-4406476FBFBC}"/>
              </a:ext>
            </a:extLst>
          </p:cNvPr>
          <p:cNvSpPr/>
          <p:nvPr/>
        </p:nvSpPr>
        <p:spPr>
          <a:xfrm>
            <a:off x="249824" y="3213923"/>
            <a:ext cx="4284074" cy="1372366"/>
          </a:xfrm>
          <a:prstGeom prst="homePlate">
            <a:avLst>
              <a:gd name="adj" fmla="val 8354"/>
            </a:avLst>
          </a:prstGeom>
          <a:solidFill>
            <a:srgbClr val="FFF7E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dirty="0">
                <a:latin typeface="Aptos" panose="020B0004020202020204" pitchFamily="34" charset="0"/>
              </a:rPr>
              <a:t>Used for “</a:t>
            </a:r>
            <a:r>
              <a:rPr lang="en-US" dirty="0">
                <a:latin typeface="Aptos Mono" panose="020B0009020202020204" pitchFamily="49" charset="0"/>
              </a:rPr>
              <a:t>#pragma HLS </a:t>
            </a:r>
            <a:r>
              <a:rPr lang="en-US" dirty="0" err="1">
                <a:latin typeface="Aptos Mono" panose="020B0009020202020204" pitchFamily="49" charset="0"/>
              </a:rPr>
              <a:t>tripcount</a:t>
            </a:r>
            <a:r>
              <a:rPr lang="en-US" dirty="0">
                <a:latin typeface="Aptos" panose="020B0004020202020204" pitchFamily="34" charset="0"/>
              </a:rPr>
              <a:t>” to improve latency estimation.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ptos" panose="020B0004020202020204" pitchFamily="34" charset="0"/>
              </a:rPr>
              <a:t>Estimated from dataset / workload at design time.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9EFEB2-273D-876B-2600-9644AC05E52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533898" y="2165350"/>
            <a:ext cx="2559052" cy="1734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D20EC0-7812-19DB-7570-FA3BCB284CB4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533898" y="2393950"/>
            <a:ext cx="2552702" cy="1506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D71EDD-B12A-8F54-F724-F218689C8024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533898" y="2635250"/>
            <a:ext cx="2540002" cy="12648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A75F5658-A016-E2A1-40CE-4AED207A701D}"/>
              </a:ext>
            </a:extLst>
          </p:cNvPr>
          <p:cNvSpPr/>
          <p:nvPr/>
        </p:nvSpPr>
        <p:spPr>
          <a:xfrm>
            <a:off x="7083424" y="1997679"/>
            <a:ext cx="3495676" cy="783621"/>
          </a:xfrm>
          <a:prstGeom prst="homePlate">
            <a:avLst>
              <a:gd name="adj" fmla="val 1674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949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F978A2-53AD-7241-EC9B-669D9ED5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717550"/>
            <a:ext cx="5973176" cy="57467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2C82ADE3-AC94-5AA2-F049-C1E0EE67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24" y="717550"/>
            <a:ext cx="5303837" cy="717550"/>
          </a:xfrm>
        </p:spPr>
        <p:txBody>
          <a:bodyPr>
            <a:normAutofit/>
          </a:bodyPr>
          <a:lstStyle/>
          <a:p>
            <a:r>
              <a:rPr lang="en-US" dirty="0"/>
              <a:t>HLS Implementation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3027EC48-1D7C-0319-C85A-21C492A3FDCB}"/>
              </a:ext>
            </a:extLst>
          </p:cNvPr>
          <p:cNvSpPr/>
          <p:nvPr/>
        </p:nvSpPr>
        <p:spPr>
          <a:xfrm>
            <a:off x="249825" y="1785937"/>
            <a:ext cx="4284073" cy="485775"/>
          </a:xfrm>
          <a:prstGeom prst="homePlate">
            <a:avLst>
              <a:gd name="adj" fmla="val 36274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Aptos" panose="020B0004020202020204" pitchFamily="34" charset="0"/>
              </a:rPr>
              <a:t>Used for static array / memory sizing.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1816A4C-5FB5-0A28-0298-07371E0E9790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533898" y="952500"/>
            <a:ext cx="2552702" cy="10763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6841F5-F8AC-1C29-4D7E-388828AF8767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533898" y="1155700"/>
            <a:ext cx="2533652" cy="8731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5541E4-CFC9-A2C5-ABD9-302C44580E3F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533898" y="1365250"/>
            <a:ext cx="2527302" cy="66357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3805B8-F0D6-27FC-AA0E-6D0F63FB9090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533898" y="1631951"/>
            <a:ext cx="2552702" cy="3968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F58A6DE-2F93-6C08-0B11-B1255D543A84}"/>
              </a:ext>
            </a:extLst>
          </p:cNvPr>
          <p:cNvSpPr/>
          <p:nvPr/>
        </p:nvSpPr>
        <p:spPr>
          <a:xfrm>
            <a:off x="259348" y="2462624"/>
            <a:ext cx="4284074" cy="485776"/>
          </a:xfrm>
          <a:prstGeom prst="homePlate">
            <a:avLst>
              <a:gd name="adj" fmla="val 26056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Used for passing in “</a:t>
            </a:r>
            <a:r>
              <a:rPr lang="en-US" dirty="0" err="1">
                <a:solidFill>
                  <a:schemeClr val="tx1"/>
                </a:solidFill>
                <a:latin typeface="Aptos Mono" panose="020B0009020202020204" pitchFamily="49" charset="0"/>
              </a:rPr>
              <a:t>ap_fixed</a:t>
            </a:r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” typedef.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8B4B54-3984-58C8-F5BE-18D574DA1010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543422" y="1874838"/>
            <a:ext cx="2517778" cy="8306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2E278089-00CD-75E2-A3EE-4406476FBFBC}"/>
              </a:ext>
            </a:extLst>
          </p:cNvPr>
          <p:cNvSpPr/>
          <p:nvPr/>
        </p:nvSpPr>
        <p:spPr>
          <a:xfrm>
            <a:off x="249824" y="3213923"/>
            <a:ext cx="4284074" cy="717550"/>
          </a:xfrm>
          <a:prstGeom prst="homePlate">
            <a:avLst>
              <a:gd name="adj" fmla="val 15594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dirty="0">
                <a:latin typeface="Aptos" panose="020B0004020202020204" pitchFamily="34" charset="0"/>
              </a:rPr>
              <a:t>Used for “</a:t>
            </a:r>
            <a:r>
              <a:rPr lang="en-US" dirty="0">
                <a:latin typeface="Aptos Mono" panose="020B0009020202020204" pitchFamily="49" charset="0"/>
              </a:rPr>
              <a:t>#pragma HLS </a:t>
            </a:r>
            <a:r>
              <a:rPr lang="en-US" dirty="0" err="1">
                <a:latin typeface="Aptos Mono" panose="020B0009020202020204" pitchFamily="49" charset="0"/>
              </a:rPr>
              <a:t>tripcount</a:t>
            </a:r>
            <a:r>
              <a:rPr lang="en-US" dirty="0">
                <a:latin typeface="Aptos" panose="020B0004020202020204" pitchFamily="34" charset="0"/>
              </a:rPr>
              <a:t>” to improve latency estimation.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D4C38232-ED22-C9B8-6257-7218E3C21CE2}"/>
              </a:ext>
            </a:extLst>
          </p:cNvPr>
          <p:cNvSpPr/>
          <p:nvPr/>
        </p:nvSpPr>
        <p:spPr>
          <a:xfrm>
            <a:off x="249824" y="4156133"/>
            <a:ext cx="4284074" cy="1434175"/>
          </a:xfrm>
          <a:prstGeom prst="homePlate">
            <a:avLst>
              <a:gd name="adj" fmla="val 8349"/>
            </a:avLst>
          </a:prstGeom>
          <a:solidFill>
            <a:srgbClr val="FFF7E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dirty="0">
                <a:latin typeface="Aptos" panose="020B0004020202020204" pitchFamily="34" charset="0"/>
              </a:rPr>
              <a:t>Used to parallelize intra-layer operations such as node transformations.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ptos" panose="020B0004020202020204" pitchFamily="34" charset="0"/>
              </a:rPr>
              <a:t>Set by the user at design time based on perf. requirements and DSE exploration.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585022-189F-26A2-EBC5-570809ADBDDE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33898" y="2896424"/>
            <a:ext cx="2552702" cy="19767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E5259F-7215-FB93-EA38-B8EEA554D34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533898" y="2165350"/>
            <a:ext cx="2559052" cy="140734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08CAD2-E1D6-6BD3-3F26-1B5D5308BAE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533898" y="2393950"/>
            <a:ext cx="2552702" cy="117874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1457EA-F829-4BCA-2C50-062FECA36F5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533898" y="2635250"/>
            <a:ext cx="2540002" cy="93744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92DF40-BC3E-A3B0-B611-80C37184E8B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33898" y="3173060"/>
            <a:ext cx="2540002" cy="1700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9B8DA76B-644D-39C0-C5D9-104D26763F11}"/>
              </a:ext>
            </a:extLst>
          </p:cNvPr>
          <p:cNvSpPr/>
          <p:nvPr/>
        </p:nvSpPr>
        <p:spPr>
          <a:xfrm>
            <a:off x="7082425" y="2774951"/>
            <a:ext cx="1617075" cy="527049"/>
          </a:xfrm>
          <a:prstGeom prst="homePlate">
            <a:avLst>
              <a:gd name="adj" fmla="val 1674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824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F978A2-53AD-7241-EC9B-669D9ED5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717550"/>
            <a:ext cx="5973176" cy="57467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2C82ADE3-AC94-5AA2-F049-C1E0EE67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24" y="717550"/>
            <a:ext cx="5303837" cy="717550"/>
          </a:xfrm>
        </p:spPr>
        <p:txBody>
          <a:bodyPr>
            <a:normAutofit/>
          </a:bodyPr>
          <a:lstStyle/>
          <a:p>
            <a:r>
              <a:rPr lang="en-US" dirty="0"/>
              <a:t>HLS Implementation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3027EC48-1D7C-0319-C85A-21C492A3FDCB}"/>
              </a:ext>
            </a:extLst>
          </p:cNvPr>
          <p:cNvSpPr/>
          <p:nvPr/>
        </p:nvSpPr>
        <p:spPr>
          <a:xfrm>
            <a:off x="249825" y="1785937"/>
            <a:ext cx="4284073" cy="485775"/>
          </a:xfrm>
          <a:prstGeom prst="homePlate">
            <a:avLst>
              <a:gd name="adj" fmla="val 36274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Aptos" panose="020B0004020202020204" pitchFamily="34" charset="0"/>
              </a:rPr>
              <a:t>Used for static array / memory sizing.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1816A4C-5FB5-0A28-0298-07371E0E9790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533898" y="952500"/>
            <a:ext cx="2552702" cy="10763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6841F5-F8AC-1C29-4D7E-388828AF8767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533898" y="1155700"/>
            <a:ext cx="2533652" cy="8731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5541E4-CFC9-A2C5-ABD9-302C44580E3F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533898" y="1365250"/>
            <a:ext cx="2527302" cy="66357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3805B8-F0D6-27FC-AA0E-6D0F63FB9090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533898" y="1631951"/>
            <a:ext cx="2552702" cy="3968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F58A6DE-2F93-6C08-0B11-B1255D543A84}"/>
              </a:ext>
            </a:extLst>
          </p:cNvPr>
          <p:cNvSpPr/>
          <p:nvPr/>
        </p:nvSpPr>
        <p:spPr>
          <a:xfrm>
            <a:off x="259348" y="2462624"/>
            <a:ext cx="4284074" cy="485776"/>
          </a:xfrm>
          <a:prstGeom prst="homePlate">
            <a:avLst>
              <a:gd name="adj" fmla="val 26056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Used for passing in “</a:t>
            </a:r>
            <a:r>
              <a:rPr lang="en-US" dirty="0" err="1">
                <a:solidFill>
                  <a:schemeClr val="tx1"/>
                </a:solidFill>
                <a:latin typeface="Aptos Mono" panose="020B0009020202020204" pitchFamily="49" charset="0"/>
              </a:rPr>
              <a:t>ap_fixed</a:t>
            </a:r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” typedef.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8B4B54-3984-58C8-F5BE-18D574DA1010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543422" y="1874838"/>
            <a:ext cx="2517778" cy="8306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2E278089-00CD-75E2-A3EE-4406476FBFBC}"/>
              </a:ext>
            </a:extLst>
          </p:cNvPr>
          <p:cNvSpPr/>
          <p:nvPr/>
        </p:nvSpPr>
        <p:spPr>
          <a:xfrm>
            <a:off x="249824" y="3213923"/>
            <a:ext cx="4284074" cy="717550"/>
          </a:xfrm>
          <a:prstGeom prst="homePlate">
            <a:avLst>
              <a:gd name="adj" fmla="val 15594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dirty="0">
                <a:latin typeface="Aptos" panose="020B0004020202020204" pitchFamily="34" charset="0"/>
              </a:rPr>
              <a:t>Used for “</a:t>
            </a:r>
            <a:r>
              <a:rPr lang="en-US" dirty="0">
                <a:latin typeface="Aptos Mono" panose="020B0009020202020204" pitchFamily="49" charset="0"/>
              </a:rPr>
              <a:t>#pragma HLS </a:t>
            </a:r>
            <a:r>
              <a:rPr lang="en-US" dirty="0" err="1">
                <a:latin typeface="Aptos Mono" panose="020B0009020202020204" pitchFamily="49" charset="0"/>
              </a:rPr>
              <a:t>tripcount</a:t>
            </a:r>
            <a:r>
              <a:rPr lang="en-US" dirty="0">
                <a:latin typeface="Aptos" panose="020B0004020202020204" pitchFamily="34" charset="0"/>
              </a:rPr>
              <a:t>” to improve latency estimation.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D4C38232-ED22-C9B8-6257-7218E3C21CE2}"/>
              </a:ext>
            </a:extLst>
          </p:cNvPr>
          <p:cNvSpPr/>
          <p:nvPr/>
        </p:nvSpPr>
        <p:spPr>
          <a:xfrm>
            <a:off x="249824" y="4156134"/>
            <a:ext cx="4284074" cy="717550"/>
          </a:xfrm>
          <a:prstGeom prst="homePlate">
            <a:avLst>
              <a:gd name="adj" fmla="val 8349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dirty="0">
                <a:latin typeface="Aptos" panose="020B0004020202020204" pitchFamily="34" charset="0"/>
              </a:rPr>
              <a:t>Used to parallelize intra-layer operations such as node transformations.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585022-189F-26A2-EBC5-570809ADBDDE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33898" y="2896424"/>
            <a:ext cx="2552702" cy="161848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E5259F-7215-FB93-EA38-B8EEA554D34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533898" y="2165350"/>
            <a:ext cx="2559052" cy="140734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08CAD2-E1D6-6BD3-3F26-1B5D5308BAE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533898" y="2393950"/>
            <a:ext cx="2552702" cy="117874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1457EA-F829-4BCA-2C50-062FECA36F5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533898" y="2635250"/>
            <a:ext cx="2540002" cy="93744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92DF40-BC3E-A3B0-B611-80C37184E8B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33898" y="3173060"/>
            <a:ext cx="2540002" cy="134184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AD0474B-CC88-4106-7CE5-BD25D90CF056}"/>
              </a:ext>
            </a:extLst>
          </p:cNvPr>
          <p:cNvSpPr txBox="1">
            <a:spLocks/>
          </p:cNvSpPr>
          <p:nvPr/>
        </p:nvSpPr>
        <p:spPr>
          <a:xfrm>
            <a:off x="249823" y="4995862"/>
            <a:ext cx="5465177" cy="1468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>
                <a:latin typeface="Aptos" panose="020B0004020202020204" pitchFamily="34" charset="0"/>
              </a:rPr>
              <a:t>More details in the code repo. and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1422930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E7B592A-ED6E-A8FA-ED32-19D163D09499}"/>
              </a:ext>
            </a:extLst>
          </p:cNvPr>
          <p:cNvGrpSpPr/>
          <p:nvPr/>
        </p:nvGrpSpPr>
        <p:grpSpPr>
          <a:xfrm>
            <a:off x="1776166" y="1683072"/>
            <a:ext cx="3176409" cy="3774365"/>
            <a:chOff x="1522166" y="1683072"/>
            <a:chExt cx="3176409" cy="377436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BC523E8-49E2-9D53-54B4-2D60663886DE}"/>
                </a:ext>
              </a:extLst>
            </p:cNvPr>
            <p:cNvGrpSpPr/>
            <p:nvPr/>
          </p:nvGrpSpPr>
          <p:grpSpPr>
            <a:xfrm flipV="1">
              <a:off x="2281936" y="3456635"/>
              <a:ext cx="1303537" cy="2000802"/>
              <a:chOff x="8836052" y="1284660"/>
              <a:chExt cx="1303537" cy="200080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73F79B5-14EA-43DB-D90E-3AC74F78E8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1284660"/>
                <a:ext cx="698801" cy="1971838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8B94385-A12F-1AE4-6E98-FD84CCAA2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2102876"/>
                <a:ext cx="1303537" cy="118258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FCC318-D30B-CE27-32DD-0758A5A36668}"/>
                </a:ext>
              </a:extLst>
            </p:cNvPr>
            <p:cNvGrpSpPr/>
            <p:nvPr/>
          </p:nvGrpSpPr>
          <p:grpSpPr>
            <a:xfrm>
              <a:off x="1522166" y="1683072"/>
              <a:ext cx="3176409" cy="1756479"/>
              <a:chOff x="1522166" y="1683072"/>
              <a:chExt cx="3176409" cy="1756479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888AB50-2772-C84A-AB00-6DFF0E1C0A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1683072"/>
                <a:ext cx="650749" cy="1681069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EA5860F-BAC0-C9D4-7AF6-B922FDD235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2283055"/>
                <a:ext cx="1303537" cy="115649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13155F8-2459-A44E-E2C2-E40E856616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2166" y="3389679"/>
                <a:ext cx="3176409" cy="24334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DC8310-3B93-3DAC-273C-96FD4332FF7F}"/>
              </a:ext>
            </a:extLst>
          </p:cNvPr>
          <p:cNvGrpSpPr/>
          <p:nvPr/>
        </p:nvGrpSpPr>
        <p:grpSpPr>
          <a:xfrm>
            <a:off x="486172" y="2999389"/>
            <a:ext cx="2915634" cy="859221"/>
            <a:chOff x="2417379" y="3429000"/>
            <a:chExt cx="2915634" cy="859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05C5A11C-DF95-F46E-8CE5-2A241A3B07EE}"/>
                </a:ext>
              </a:extLst>
            </p:cNvPr>
            <p:cNvSpPr/>
            <p:nvPr/>
          </p:nvSpPr>
          <p:spPr>
            <a:xfrm>
              <a:off x="2417379" y="3429000"/>
              <a:ext cx="2915634" cy="859221"/>
            </a:xfrm>
            <a:prstGeom prst="round2Diag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1BA3CC-8F2B-DE00-D6CF-9116A03BCCF6}"/>
                </a:ext>
              </a:extLst>
            </p:cNvPr>
            <p:cNvGrpSpPr/>
            <p:nvPr/>
          </p:nvGrpSpPr>
          <p:grpSpPr>
            <a:xfrm>
              <a:off x="2512864" y="3615558"/>
              <a:ext cx="2600422" cy="523220"/>
              <a:chOff x="2312279" y="3384725"/>
              <a:chExt cx="2600422" cy="5232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1BC497-E544-7339-66CF-091BADE60D02}"/>
                  </a:ext>
                </a:extLst>
              </p:cNvPr>
              <p:cNvSpPr txBox="1"/>
              <p:nvPr/>
            </p:nvSpPr>
            <p:spPr>
              <a:xfrm>
                <a:off x="2312279" y="3384725"/>
                <a:ext cx="22807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Aptos" panose="020B0004020202020204" pitchFamily="34" charset="0"/>
                    <a:cs typeface="+mj-cs"/>
                  </a:rPr>
                  <a:t>GNNBuilder</a:t>
                </a:r>
                <a:endParaRPr lang="en-US" sz="2000" b="1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9AAEE47-9484-4E89-2D25-386704B67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56387" y="3416255"/>
                <a:ext cx="456314" cy="456314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478E0E-5BD3-505D-3903-85AEB161B968}"/>
              </a:ext>
            </a:extLst>
          </p:cNvPr>
          <p:cNvGrpSpPr/>
          <p:nvPr/>
        </p:nvGrpSpPr>
        <p:grpSpPr>
          <a:xfrm>
            <a:off x="-264435" y="1017444"/>
            <a:ext cx="7001302" cy="4909808"/>
            <a:chOff x="-705059" y="1017444"/>
            <a:chExt cx="7001302" cy="4909808"/>
          </a:xfrm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CE0B99FB-ADFF-2A27-C451-ADD379AEDE3F}"/>
                </a:ext>
              </a:extLst>
            </p:cNvPr>
            <p:cNvSpPr/>
            <p:nvPr/>
          </p:nvSpPr>
          <p:spPr>
            <a:xfrm rot="5400000">
              <a:off x="-667862" y="980247"/>
              <a:ext cx="4909808" cy="4984201"/>
            </a:xfrm>
            <a:prstGeom prst="blockArc">
              <a:avLst>
                <a:gd name="adj1" fmla="val 11595224"/>
                <a:gd name="adj2" fmla="val 21051129"/>
                <a:gd name="adj3" fmla="val 7410"/>
              </a:avLst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01FC308-300E-FE44-0E8D-470ADC321B6C}"/>
                </a:ext>
              </a:extLst>
            </p:cNvPr>
            <p:cNvSpPr/>
            <p:nvPr/>
          </p:nvSpPr>
          <p:spPr>
            <a:xfrm>
              <a:off x="3189243" y="2087229"/>
              <a:ext cx="2645416" cy="73152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Architecture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36F229D-8E45-1EEA-59DE-031EB437D15F}"/>
                </a:ext>
              </a:extLst>
            </p:cNvPr>
            <p:cNvSpPr/>
            <p:nvPr/>
          </p:nvSpPr>
          <p:spPr>
            <a:xfrm>
              <a:off x="2479904" y="1177049"/>
              <a:ext cx="291563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Generic Compute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785E35B-32F5-9849-B21C-2D9F5C49EAB6}"/>
                </a:ext>
              </a:extLst>
            </p:cNvPr>
            <p:cNvSpPr/>
            <p:nvPr/>
          </p:nvSpPr>
          <p:spPr>
            <a:xfrm>
              <a:off x="3650828" y="2997409"/>
              <a:ext cx="2645415" cy="875026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Design Space Exploration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C786890-8EAD-DC1E-9F3D-1E76292D7B61}"/>
                </a:ext>
              </a:extLst>
            </p:cNvPr>
            <p:cNvSpPr/>
            <p:nvPr/>
          </p:nvSpPr>
          <p:spPr>
            <a:xfrm>
              <a:off x="3189243" y="4051095"/>
              <a:ext cx="2645416" cy="87928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Performance Results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4E38CF-BDA6-CFED-982B-81572FA16105}"/>
                </a:ext>
              </a:extLst>
            </p:cNvPr>
            <p:cNvSpPr/>
            <p:nvPr/>
          </p:nvSpPr>
          <p:spPr>
            <a:xfrm>
              <a:off x="2475915" y="5109036"/>
              <a:ext cx="291962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Framework API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B60C00B-D522-0F72-2A2F-CF8942C9110A}"/>
              </a:ext>
            </a:extLst>
          </p:cNvPr>
          <p:cNvCxnSpPr>
            <a:cxnSpLocks/>
          </p:cNvCxnSpPr>
          <p:nvPr/>
        </p:nvCxnSpPr>
        <p:spPr>
          <a:xfrm>
            <a:off x="7726235" y="830317"/>
            <a:ext cx="0" cy="5570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30D381C-5C15-1C9B-3A4F-FB7019D92867}"/>
              </a:ext>
            </a:extLst>
          </p:cNvPr>
          <p:cNvGrpSpPr/>
          <p:nvPr/>
        </p:nvGrpSpPr>
        <p:grpSpPr>
          <a:xfrm>
            <a:off x="8362251" y="2354378"/>
            <a:ext cx="3095625" cy="2522359"/>
            <a:chOff x="8877300" y="2367517"/>
            <a:chExt cx="3095625" cy="252235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C92715A-9FF2-84E4-C777-7395393D4D9F}"/>
                </a:ext>
              </a:extLst>
            </p:cNvPr>
            <p:cNvCxnSpPr>
              <a:cxnSpLocks/>
            </p:cNvCxnSpPr>
            <p:nvPr/>
          </p:nvCxnSpPr>
          <p:spPr>
            <a:xfrm>
              <a:off x="8877300" y="3628697"/>
              <a:ext cx="309562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6FE162D-EA0C-E4B2-C117-48146337FFE9}"/>
                </a:ext>
              </a:extLst>
            </p:cNvPr>
            <p:cNvGrpSpPr/>
            <p:nvPr/>
          </p:nvGrpSpPr>
          <p:grpSpPr>
            <a:xfrm>
              <a:off x="9113103" y="2367517"/>
              <a:ext cx="2622541" cy="2522359"/>
              <a:chOff x="9113103" y="2367517"/>
              <a:chExt cx="2622541" cy="2522359"/>
            </a:xfrm>
          </p:grpSpPr>
          <p:sp>
            <p:nvSpPr>
              <p:cNvPr id="84" name="Flowchart: Data 83">
                <a:extLst>
                  <a:ext uri="{FF2B5EF4-FFF2-40B4-BE49-F238E27FC236}">
                    <a16:creationId xmlns:a16="http://schemas.microsoft.com/office/drawing/2014/main" id="{B8C4AEA5-E21C-B7C5-1994-EA2AE06D7EE6}"/>
                  </a:ext>
                </a:extLst>
              </p:cNvPr>
              <p:cNvSpPr/>
              <p:nvPr/>
            </p:nvSpPr>
            <p:spPr>
              <a:xfrm>
                <a:off x="9113103" y="4049048"/>
                <a:ext cx="2622541" cy="840828"/>
              </a:xfrm>
              <a:prstGeom prst="flowChartInputOutput">
                <a:avLst/>
              </a:prstGeom>
              <a:solidFill>
                <a:srgbClr val="F5F5F5"/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Hardware</a:t>
                </a:r>
              </a:p>
            </p:txBody>
          </p:sp>
          <p:sp>
            <p:nvSpPr>
              <p:cNvPr id="83" name="Flowchart: Data 82">
                <a:extLst>
                  <a:ext uri="{FF2B5EF4-FFF2-40B4-BE49-F238E27FC236}">
                    <a16:creationId xmlns:a16="http://schemas.microsoft.com/office/drawing/2014/main" id="{F9F84A84-8E87-167B-4096-ADAE8107EBD1}"/>
                  </a:ext>
                </a:extLst>
              </p:cNvPr>
              <p:cNvSpPr/>
              <p:nvPr/>
            </p:nvSpPr>
            <p:spPr>
              <a:xfrm>
                <a:off x="9113103" y="3208283"/>
                <a:ext cx="2622541" cy="840828"/>
              </a:xfrm>
              <a:prstGeom prst="flowChartInputOutp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Compiler</a:t>
                </a:r>
              </a:p>
            </p:txBody>
          </p:sp>
          <p:sp>
            <p:nvSpPr>
              <p:cNvPr id="82" name="Flowchart: Data 81">
                <a:extLst>
                  <a:ext uri="{FF2B5EF4-FFF2-40B4-BE49-F238E27FC236}">
                    <a16:creationId xmlns:a16="http://schemas.microsoft.com/office/drawing/2014/main" id="{121B5B0A-8F69-871C-2EBB-EEC678036EA0}"/>
                  </a:ext>
                </a:extLst>
              </p:cNvPr>
              <p:cNvSpPr/>
              <p:nvPr/>
            </p:nvSpPr>
            <p:spPr>
              <a:xfrm>
                <a:off x="9113103" y="2367517"/>
                <a:ext cx="2622541" cy="840828"/>
              </a:xfrm>
              <a:prstGeom prst="flowChartInputOutput">
                <a:avLst/>
              </a:prstGeom>
              <a:solidFill>
                <a:srgbClr val="F5F5F5"/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Software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8114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4F2E-1EE3-2605-5D00-A3C1068E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Compiler and Code Generation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3C50179-E21B-5D68-C24F-5A765A65E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36" y="1568942"/>
            <a:ext cx="11318928" cy="7924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GNNBuilder implements a </a:t>
            </a:r>
            <a:r>
              <a:rPr lang="en-US" sz="2400" b="1" dirty="0"/>
              <a:t>template-based compiler </a:t>
            </a:r>
            <a:r>
              <a:rPr lang="en-US" sz="2400" dirty="0"/>
              <a:t>that lowers PyTorch models, down to a structured model IR, and then down to HLS C++ source code.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27C981-EB45-7031-4170-A7D25E6AF115}"/>
              </a:ext>
            </a:extLst>
          </p:cNvPr>
          <p:cNvSpPr txBox="1">
            <a:spLocks/>
          </p:cNvSpPr>
          <p:nvPr/>
        </p:nvSpPr>
        <p:spPr>
          <a:xfrm>
            <a:off x="990598" y="1590675"/>
            <a:ext cx="9353552" cy="1428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A52AD-F664-E768-37EF-3B2A15EC1240}"/>
              </a:ext>
            </a:extLst>
          </p:cNvPr>
          <p:cNvGrpSpPr/>
          <p:nvPr/>
        </p:nvGrpSpPr>
        <p:grpSpPr>
          <a:xfrm>
            <a:off x="200025" y="2711450"/>
            <a:ext cx="11772900" cy="3289300"/>
            <a:chOff x="200025" y="2711450"/>
            <a:chExt cx="11772900" cy="32893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A550E0-01C1-1F9F-90E3-258658154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135"/>
            <a:stretch/>
          </p:blipFill>
          <p:spPr>
            <a:xfrm>
              <a:off x="323850" y="2895600"/>
              <a:ext cx="11391900" cy="291818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D0ECC6-B664-4093-A92E-4147242A81E7}"/>
                </a:ext>
              </a:extLst>
            </p:cNvPr>
            <p:cNvSpPr/>
            <p:nvPr/>
          </p:nvSpPr>
          <p:spPr>
            <a:xfrm>
              <a:off x="3152775" y="2711450"/>
              <a:ext cx="8820150" cy="3289300"/>
            </a:xfrm>
            <a:prstGeom prst="rect">
              <a:avLst/>
            </a:prstGeom>
            <a:solidFill>
              <a:schemeClr val="bg2">
                <a:lumMod val="25000"/>
                <a:alpha val="50196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E47082-0CAB-3006-06A0-6B474D42CB74}"/>
                </a:ext>
              </a:extLst>
            </p:cNvPr>
            <p:cNvSpPr/>
            <p:nvPr/>
          </p:nvSpPr>
          <p:spPr>
            <a:xfrm>
              <a:off x="200025" y="2711450"/>
              <a:ext cx="1790700" cy="3289300"/>
            </a:xfrm>
            <a:prstGeom prst="rect">
              <a:avLst/>
            </a:prstGeom>
            <a:solidFill>
              <a:schemeClr val="bg2">
                <a:lumMod val="25000"/>
                <a:alpha val="50196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3005CE-C283-2715-5CB6-A1D1AA31F08A}"/>
                </a:ext>
              </a:extLst>
            </p:cNvPr>
            <p:cNvSpPr/>
            <p:nvPr/>
          </p:nvSpPr>
          <p:spPr>
            <a:xfrm>
              <a:off x="1990725" y="2711450"/>
              <a:ext cx="1162050" cy="860425"/>
            </a:xfrm>
            <a:prstGeom prst="rect">
              <a:avLst/>
            </a:prstGeom>
            <a:solidFill>
              <a:schemeClr val="bg2">
                <a:lumMod val="25000"/>
                <a:alpha val="50196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A12FAF-7E8B-2CBC-D7A7-4B55C80BB0C6}"/>
                </a:ext>
              </a:extLst>
            </p:cNvPr>
            <p:cNvSpPr/>
            <p:nvPr/>
          </p:nvSpPr>
          <p:spPr>
            <a:xfrm>
              <a:off x="1990725" y="5219701"/>
              <a:ext cx="1162050" cy="778232"/>
            </a:xfrm>
            <a:prstGeom prst="rect">
              <a:avLst/>
            </a:prstGeom>
            <a:solidFill>
              <a:schemeClr val="bg2">
                <a:lumMod val="25000"/>
                <a:alpha val="50196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2014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237A27A4-299A-E3EB-3E8E-5FF3B2A17ACA}"/>
              </a:ext>
            </a:extLst>
          </p:cNvPr>
          <p:cNvSpPr/>
          <p:nvPr/>
        </p:nvSpPr>
        <p:spPr>
          <a:xfrm>
            <a:off x="6110469" y="3228641"/>
            <a:ext cx="3938591" cy="3201032"/>
          </a:xfrm>
          <a:prstGeom prst="homePlate">
            <a:avLst>
              <a:gd name="adj" fmla="val 11063"/>
            </a:avLst>
          </a:prstGeom>
          <a:solidFill>
            <a:srgbClr val="FFF7E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F56CEAD-18D5-9965-EC23-74646AF766D6}"/>
              </a:ext>
            </a:extLst>
          </p:cNvPr>
          <p:cNvGrpSpPr/>
          <p:nvPr/>
        </p:nvGrpSpPr>
        <p:grpSpPr>
          <a:xfrm>
            <a:off x="3146767" y="4463486"/>
            <a:ext cx="2451372" cy="691757"/>
            <a:chOff x="3504882" y="4463486"/>
            <a:chExt cx="2451372" cy="6917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Rectangle: Single Corner Snipped 25">
              <a:extLst>
                <a:ext uri="{FF2B5EF4-FFF2-40B4-BE49-F238E27FC236}">
                  <a16:creationId xmlns:a16="http://schemas.microsoft.com/office/drawing/2014/main" id="{1A3BB1BA-DF80-25D2-ADEF-3038ADD7BBB5}"/>
                </a:ext>
              </a:extLst>
            </p:cNvPr>
            <p:cNvSpPr/>
            <p:nvPr/>
          </p:nvSpPr>
          <p:spPr>
            <a:xfrm>
              <a:off x="3505200" y="4463486"/>
              <a:ext cx="2451054" cy="377869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Agg. Config.</a:t>
              </a:r>
            </a:p>
          </p:txBody>
        </p:sp>
        <p:sp>
          <p:nvSpPr>
            <p:cNvPr id="35" name="Rectangle: Single Corner Snipped 34">
              <a:extLst>
                <a:ext uri="{FF2B5EF4-FFF2-40B4-BE49-F238E27FC236}">
                  <a16:creationId xmlns:a16="http://schemas.microsoft.com/office/drawing/2014/main" id="{7B7C8549-85F7-C1EF-B511-B641715A3ACA}"/>
                </a:ext>
              </a:extLst>
            </p:cNvPr>
            <p:cNvSpPr/>
            <p:nvPr/>
          </p:nvSpPr>
          <p:spPr>
            <a:xfrm>
              <a:off x="3504882" y="4841357"/>
              <a:ext cx="2451054" cy="313886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Agg. Config.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A451EF-6D29-7605-99DF-087A62D01F69}"/>
              </a:ext>
            </a:extLst>
          </p:cNvPr>
          <p:cNvGrpSpPr/>
          <p:nvPr/>
        </p:nvGrpSpPr>
        <p:grpSpPr>
          <a:xfrm>
            <a:off x="3145499" y="5334298"/>
            <a:ext cx="2452640" cy="1095375"/>
            <a:chOff x="3935412" y="5334298"/>
            <a:chExt cx="2452640" cy="10953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Rectangle: Single Corner Snipped 26">
              <a:extLst>
                <a:ext uri="{FF2B5EF4-FFF2-40B4-BE49-F238E27FC236}">
                  <a16:creationId xmlns:a16="http://schemas.microsoft.com/office/drawing/2014/main" id="{78DC358D-5BC6-DF92-68D5-6846743888C8}"/>
                </a:ext>
              </a:extLst>
            </p:cNvPr>
            <p:cNvSpPr/>
            <p:nvPr/>
          </p:nvSpPr>
          <p:spPr>
            <a:xfrm>
              <a:off x="3936998" y="5699423"/>
              <a:ext cx="2451054" cy="365125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Skip Conn. Config.</a:t>
              </a:r>
            </a:p>
          </p:txBody>
        </p:sp>
        <p:sp>
          <p:nvSpPr>
            <p:cNvPr id="28" name="Rectangle: Single Corner Snipped 27">
              <a:extLst>
                <a:ext uri="{FF2B5EF4-FFF2-40B4-BE49-F238E27FC236}">
                  <a16:creationId xmlns:a16="http://schemas.microsoft.com/office/drawing/2014/main" id="{AE27D681-C141-9468-0124-7BA56909BBFA}"/>
                </a:ext>
              </a:extLst>
            </p:cNvPr>
            <p:cNvSpPr/>
            <p:nvPr/>
          </p:nvSpPr>
          <p:spPr>
            <a:xfrm>
              <a:off x="3936998" y="6064548"/>
              <a:ext cx="2451054" cy="365125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Activation Config.</a:t>
              </a:r>
            </a:p>
          </p:txBody>
        </p:sp>
        <p:sp>
          <p:nvSpPr>
            <p:cNvPr id="29" name="Rectangle: Single Corner Snipped 28">
              <a:extLst>
                <a:ext uri="{FF2B5EF4-FFF2-40B4-BE49-F238E27FC236}">
                  <a16:creationId xmlns:a16="http://schemas.microsoft.com/office/drawing/2014/main" id="{86AA1730-DDC1-2A9D-90FE-F6FBB7F6EE79}"/>
                </a:ext>
              </a:extLst>
            </p:cNvPr>
            <p:cNvSpPr/>
            <p:nvPr/>
          </p:nvSpPr>
          <p:spPr>
            <a:xfrm>
              <a:off x="3935412" y="5334298"/>
              <a:ext cx="2451054" cy="365125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Linear Layer Config.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CF57BA2-92C9-176B-E356-EA270B8C4B5D}"/>
              </a:ext>
            </a:extLst>
          </p:cNvPr>
          <p:cNvGrpSpPr/>
          <p:nvPr/>
        </p:nvGrpSpPr>
        <p:grpSpPr>
          <a:xfrm>
            <a:off x="3142323" y="2370121"/>
            <a:ext cx="2454230" cy="1936480"/>
            <a:chOff x="3936998" y="2480975"/>
            <a:chExt cx="2454230" cy="18256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tangle: Single Corner Snipped 10">
              <a:extLst>
                <a:ext uri="{FF2B5EF4-FFF2-40B4-BE49-F238E27FC236}">
                  <a16:creationId xmlns:a16="http://schemas.microsoft.com/office/drawing/2014/main" id="{5FEAF309-FC13-7AD2-AB17-5CB68C51403D}"/>
                </a:ext>
              </a:extLst>
            </p:cNvPr>
            <p:cNvSpPr/>
            <p:nvPr/>
          </p:nvSpPr>
          <p:spPr>
            <a:xfrm>
              <a:off x="3936998" y="2480975"/>
              <a:ext cx="2451054" cy="365125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GNN Layer 0 Config.</a:t>
              </a:r>
            </a:p>
          </p:txBody>
        </p:sp>
        <p:sp>
          <p:nvSpPr>
            <p:cNvPr id="12" name="Rectangle: Single Corner Snipped 11">
              <a:extLst>
                <a:ext uri="{FF2B5EF4-FFF2-40B4-BE49-F238E27FC236}">
                  <a16:creationId xmlns:a16="http://schemas.microsoft.com/office/drawing/2014/main" id="{2E01391D-217C-1DA5-A927-B91499D13C70}"/>
                </a:ext>
              </a:extLst>
            </p:cNvPr>
            <p:cNvSpPr/>
            <p:nvPr/>
          </p:nvSpPr>
          <p:spPr>
            <a:xfrm>
              <a:off x="3936998" y="2846100"/>
              <a:ext cx="2451054" cy="365125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GNN Layer 1 Config.</a:t>
              </a:r>
            </a:p>
          </p:txBody>
        </p:sp>
        <p:sp>
          <p:nvSpPr>
            <p:cNvPr id="13" name="Rectangle: Single Corner Snipped 12">
              <a:extLst>
                <a:ext uri="{FF2B5EF4-FFF2-40B4-BE49-F238E27FC236}">
                  <a16:creationId xmlns:a16="http://schemas.microsoft.com/office/drawing/2014/main" id="{7D3F7D66-DC33-1E88-0C00-A9FBB2AEDA13}"/>
                </a:ext>
              </a:extLst>
            </p:cNvPr>
            <p:cNvSpPr/>
            <p:nvPr/>
          </p:nvSpPr>
          <p:spPr>
            <a:xfrm>
              <a:off x="3936998" y="3211225"/>
              <a:ext cx="2451054" cy="365125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GNN Layer </a:t>
              </a:r>
              <a:r>
                <a:rPr lang="en-US" i="1" dirty="0">
                  <a:solidFill>
                    <a:schemeClr val="tx1"/>
                  </a:solidFill>
                  <a:latin typeface="Aptos" panose="020B0004020202020204" pitchFamily="34" charset="0"/>
                </a:rPr>
                <a:t>n</a:t>
              </a:r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 Config.</a:t>
              </a:r>
            </a:p>
          </p:txBody>
        </p:sp>
        <p:sp>
          <p:nvSpPr>
            <p:cNvPr id="23" name="Rectangle: Single Corner Snipped 22">
              <a:extLst>
                <a:ext uri="{FF2B5EF4-FFF2-40B4-BE49-F238E27FC236}">
                  <a16:creationId xmlns:a16="http://schemas.microsoft.com/office/drawing/2014/main" id="{7F3CE4CB-9667-775B-1753-37BB2671B9AC}"/>
                </a:ext>
              </a:extLst>
            </p:cNvPr>
            <p:cNvSpPr/>
            <p:nvPr/>
          </p:nvSpPr>
          <p:spPr>
            <a:xfrm>
              <a:off x="3940174" y="3576350"/>
              <a:ext cx="2451054" cy="365125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Skip Conn. Config.</a:t>
              </a:r>
            </a:p>
          </p:txBody>
        </p:sp>
        <p:sp>
          <p:nvSpPr>
            <p:cNvPr id="25" name="Rectangle: Single Corner Snipped 24">
              <a:extLst>
                <a:ext uri="{FF2B5EF4-FFF2-40B4-BE49-F238E27FC236}">
                  <a16:creationId xmlns:a16="http://schemas.microsoft.com/office/drawing/2014/main" id="{6D868EA7-C65C-1EB5-481C-95EB04559884}"/>
                </a:ext>
              </a:extLst>
            </p:cNvPr>
            <p:cNvSpPr/>
            <p:nvPr/>
          </p:nvSpPr>
          <p:spPr>
            <a:xfrm>
              <a:off x="3940174" y="3941475"/>
              <a:ext cx="2451054" cy="365125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Activation Config.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744F2E-1EE3-2605-5D00-A3C1068E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Compiler and Code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D117C-55D4-F86B-8D61-CBC0FDF24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445915"/>
            <a:ext cx="8229600" cy="8562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We extract model and hardware architecture logic into individual compiler template components.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27C981-EB45-7031-4170-A7D25E6AF115}"/>
              </a:ext>
            </a:extLst>
          </p:cNvPr>
          <p:cNvSpPr txBox="1">
            <a:spLocks/>
          </p:cNvSpPr>
          <p:nvPr/>
        </p:nvSpPr>
        <p:spPr>
          <a:xfrm>
            <a:off x="990598" y="1590675"/>
            <a:ext cx="9353552" cy="1428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0658AD3F-A479-6097-BBA7-867C56551061}"/>
              </a:ext>
            </a:extLst>
          </p:cNvPr>
          <p:cNvSpPr/>
          <p:nvPr/>
        </p:nvSpPr>
        <p:spPr>
          <a:xfrm>
            <a:off x="1174746" y="2370121"/>
            <a:ext cx="1965326" cy="1939594"/>
          </a:xfrm>
          <a:prstGeom prst="snip1Rect">
            <a:avLst/>
          </a:prstGeom>
          <a:solidFill>
            <a:srgbClr val="F5F5F5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GNN Backbone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Config.</a:t>
            </a:r>
          </a:p>
        </p:txBody>
      </p:sp>
      <p:sp>
        <p:nvSpPr>
          <p:cNvPr id="17" name="Rectangle: Single Corner Snipped 16">
            <a:extLst>
              <a:ext uri="{FF2B5EF4-FFF2-40B4-BE49-F238E27FC236}">
                <a16:creationId xmlns:a16="http://schemas.microsoft.com/office/drawing/2014/main" id="{A4D73B91-9900-FC44-BF98-0A305CAA78DF}"/>
              </a:ext>
            </a:extLst>
          </p:cNvPr>
          <p:cNvSpPr/>
          <p:nvPr/>
        </p:nvSpPr>
        <p:spPr>
          <a:xfrm>
            <a:off x="6316939" y="3529310"/>
            <a:ext cx="2471782" cy="378413"/>
          </a:xfrm>
          <a:prstGeom prst="snip1Rect">
            <a:avLst/>
          </a:prstGeom>
          <a:solidFill>
            <a:srgbClr val="FFF7E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GNN Layer Template</a:t>
            </a:r>
          </a:p>
        </p:txBody>
      </p:sp>
      <p:sp>
        <p:nvSpPr>
          <p:cNvPr id="18" name="Rectangle: Single Corner Snipped 17">
            <a:extLst>
              <a:ext uri="{FF2B5EF4-FFF2-40B4-BE49-F238E27FC236}">
                <a16:creationId xmlns:a16="http://schemas.microsoft.com/office/drawing/2014/main" id="{E145272F-A962-F7E5-5DBE-5F74D00DD015}"/>
              </a:ext>
            </a:extLst>
          </p:cNvPr>
          <p:cNvSpPr/>
          <p:nvPr/>
        </p:nvSpPr>
        <p:spPr>
          <a:xfrm>
            <a:off x="6708962" y="3993676"/>
            <a:ext cx="2899494" cy="378414"/>
          </a:xfrm>
          <a:prstGeom prst="snip1Rect">
            <a:avLst/>
          </a:prstGeom>
          <a:solidFill>
            <a:srgbClr val="FFF7E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Buffer Indexing Template</a:t>
            </a:r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56FF8601-90F4-D61E-0FF0-7EFBF496B2F0}"/>
              </a:ext>
            </a:extLst>
          </p:cNvPr>
          <p:cNvSpPr/>
          <p:nvPr/>
        </p:nvSpPr>
        <p:spPr>
          <a:xfrm>
            <a:off x="6347647" y="4471292"/>
            <a:ext cx="2471780" cy="634929"/>
          </a:xfrm>
          <a:prstGeom prst="snip1Rect">
            <a:avLst/>
          </a:prstGeom>
          <a:solidFill>
            <a:srgbClr val="FFF7E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GNN Backbone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Dataflow Template</a:t>
            </a:r>
          </a:p>
        </p:txBody>
      </p: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ED42E8DB-7D87-3249-8BB2-C38615DA79AE}"/>
              </a:ext>
            </a:extLst>
          </p:cNvPr>
          <p:cNvSpPr/>
          <p:nvPr/>
        </p:nvSpPr>
        <p:spPr>
          <a:xfrm>
            <a:off x="1174747" y="5321526"/>
            <a:ext cx="1965325" cy="1108148"/>
          </a:xfrm>
          <a:prstGeom prst="snip1Rect">
            <a:avLst/>
          </a:prstGeom>
          <a:solidFill>
            <a:srgbClr val="F5F5F5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MLP Head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Config.</a:t>
            </a:r>
          </a:p>
        </p:txBody>
      </p:sp>
      <p:sp>
        <p:nvSpPr>
          <p:cNvPr id="21" name="Rectangle: Single Corner Snipped 20">
            <a:extLst>
              <a:ext uri="{FF2B5EF4-FFF2-40B4-BE49-F238E27FC236}">
                <a16:creationId xmlns:a16="http://schemas.microsoft.com/office/drawing/2014/main" id="{E3061D7D-B95C-DCCB-0C57-5FCC1F45F846}"/>
              </a:ext>
            </a:extLst>
          </p:cNvPr>
          <p:cNvSpPr/>
          <p:nvPr/>
        </p:nvSpPr>
        <p:spPr>
          <a:xfrm>
            <a:off x="1174746" y="4466876"/>
            <a:ext cx="1965326" cy="697489"/>
          </a:xfrm>
          <a:prstGeom prst="snip1Rect">
            <a:avLst/>
          </a:prstGeom>
          <a:solidFill>
            <a:srgbClr val="F5F5F5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Global Pooling Config.</a:t>
            </a:r>
          </a:p>
        </p:txBody>
      </p: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41E9FBD9-6571-1A7C-7F18-4E498B8234A2}"/>
              </a:ext>
            </a:extLst>
          </p:cNvPr>
          <p:cNvSpPr/>
          <p:nvPr/>
        </p:nvSpPr>
        <p:spPr>
          <a:xfrm>
            <a:off x="6696622" y="5236504"/>
            <a:ext cx="2899492" cy="398081"/>
          </a:xfrm>
          <a:prstGeom prst="snip1Rect">
            <a:avLst/>
          </a:prstGeom>
          <a:solidFill>
            <a:srgbClr val="FFF7E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Graph Loading Template</a:t>
            </a:r>
          </a:p>
        </p:txBody>
      </p:sp>
      <p:sp>
        <p:nvSpPr>
          <p:cNvPr id="30" name="Rectangle: Single Corner Snipped 29">
            <a:extLst>
              <a:ext uri="{FF2B5EF4-FFF2-40B4-BE49-F238E27FC236}">
                <a16:creationId xmlns:a16="http://schemas.microsoft.com/office/drawing/2014/main" id="{38DF87BC-E9BD-21F4-0CB0-53180AEB45B3}"/>
              </a:ext>
            </a:extLst>
          </p:cNvPr>
          <p:cNvSpPr/>
          <p:nvPr/>
        </p:nvSpPr>
        <p:spPr>
          <a:xfrm>
            <a:off x="6308635" y="5755183"/>
            <a:ext cx="2899492" cy="398080"/>
          </a:xfrm>
          <a:prstGeom prst="snip1Rect">
            <a:avLst/>
          </a:prstGeom>
          <a:solidFill>
            <a:srgbClr val="FFF7E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Top Level Kernel Template</a:t>
            </a:r>
          </a:p>
        </p:txBody>
      </p:sp>
      <p:sp>
        <p:nvSpPr>
          <p:cNvPr id="9" name="Flowchart: Internal Storage 8">
            <a:extLst>
              <a:ext uri="{FF2B5EF4-FFF2-40B4-BE49-F238E27FC236}">
                <a16:creationId xmlns:a16="http://schemas.microsoft.com/office/drawing/2014/main" id="{D3A689D3-672F-C34D-0F8F-A39E0758FB9E}"/>
              </a:ext>
            </a:extLst>
          </p:cNvPr>
          <p:cNvSpPr/>
          <p:nvPr/>
        </p:nvSpPr>
        <p:spPr>
          <a:xfrm>
            <a:off x="163509" y="2370122"/>
            <a:ext cx="1011237" cy="4059551"/>
          </a:xfrm>
          <a:prstGeom prst="flowChartInternalStorage">
            <a:avLst/>
          </a:prstGeom>
          <a:solidFill>
            <a:srgbClr val="EFF5FB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ptos" panose="020B0004020202020204" pitchFamily="34" charset="0"/>
              </a:rPr>
              <a:t>User Model</a:t>
            </a:r>
          </a:p>
        </p:txBody>
      </p:sp>
      <p:sp>
        <p:nvSpPr>
          <p:cNvPr id="33" name="Scroll: Vertical 32">
            <a:extLst>
              <a:ext uri="{FF2B5EF4-FFF2-40B4-BE49-F238E27FC236}">
                <a16:creationId xmlns:a16="http://schemas.microsoft.com/office/drawing/2014/main" id="{EDCC6181-06FA-EED6-90BF-2C5CD937F27C}"/>
              </a:ext>
            </a:extLst>
          </p:cNvPr>
          <p:cNvSpPr/>
          <p:nvPr/>
        </p:nvSpPr>
        <p:spPr>
          <a:xfrm>
            <a:off x="10182267" y="2370121"/>
            <a:ext cx="1965326" cy="4059552"/>
          </a:xfrm>
          <a:prstGeom prst="verticalScroll">
            <a:avLst>
              <a:gd name="adj" fmla="val 9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ptos" panose="020B0004020202020204" pitchFamily="34" charset="0"/>
              </a:rPr>
              <a:t>Complete Accelerator HLS C++ Source</a:t>
            </a:r>
          </a:p>
        </p:txBody>
      </p:sp>
      <p:sp>
        <p:nvSpPr>
          <p:cNvPr id="40" name="Arrow: Pentagon 39">
            <a:extLst>
              <a:ext uri="{FF2B5EF4-FFF2-40B4-BE49-F238E27FC236}">
                <a16:creationId xmlns:a16="http://schemas.microsoft.com/office/drawing/2014/main" id="{53C12F56-4AFD-B9EE-64B1-25739E989F2B}"/>
              </a:ext>
            </a:extLst>
          </p:cNvPr>
          <p:cNvSpPr/>
          <p:nvPr/>
        </p:nvSpPr>
        <p:spPr>
          <a:xfrm>
            <a:off x="6110469" y="2699893"/>
            <a:ext cx="3696471" cy="378413"/>
          </a:xfrm>
          <a:prstGeom prst="homePlate">
            <a:avLst>
              <a:gd name="adj" fmla="val 30923"/>
            </a:avLst>
          </a:prstGeom>
          <a:solidFill>
            <a:srgbClr val="FFF7E1"/>
          </a:solidFill>
          <a:ln w="28575"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ptos" panose="020B0004020202020204" pitchFamily="34" charset="0"/>
              </a:rPr>
              <a:t>GNNBuilder Compiler</a:t>
            </a:r>
          </a:p>
        </p:txBody>
      </p:sp>
    </p:spTree>
    <p:extLst>
      <p:ext uri="{BB962C8B-B14F-4D97-AF65-F5344CB8AC3E}">
        <p14:creationId xmlns:p14="http://schemas.microsoft.com/office/powerpoint/2010/main" val="358057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0" grpId="0" animBg="1"/>
      <p:bldP spid="9" grpId="0" animBg="1"/>
      <p:bldP spid="33" grpId="0" animBg="1"/>
      <p:bldP spid="4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33652C-2253-789A-4113-70AD79AA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 Features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C7FE88-361C-05DE-EC69-919A9DEC0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specified fixed-point data type for features and weights</a:t>
            </a:r>
          </a:p>
          <a:p>
            <a:pPr lvl="1"/>
            <a:r>
              <a:rPr lang="en-US" sz="2000" dirty="0"/>
              <a:t>Uses </a:t>
            </a:r>
            <a:r>
              <a:rPr lang="en-US" sz="2000" dirty="0" err="1"/>
              <a:t>ap_fixed</a:t>
            </a:r>
            <a:r>
              <a:rPr lang="en-US" sz="2000" dirty="0"/>
              <a:t> format Xilinx HLS library</a:t>
            </a:r>
          </a:p>
          <a:p>
            <a:pPr lvl="1"/>
            <a:r>
              <a:rPr lang="en-US" sz="2000" dirty="0"/>
              <a:t>Also uses </a:t>
            </a:r>
            <a:r>
              <a:rPr lang="en-US" sz="2000" dirty="0" err="1"/>
              <a:t>hls</a:t>
            </a:r>
            <a:r>
              <a:rPr lang="en-US" sz="2000" dirty="0"/>
              <a:t>::math library</a:t>
            </a:r>
          </a:p>
          <a:p>
            <a:r>
              <a:rPr lang="en-US" sz="2400" dirty="0"/>
              <a:t>Auto build and run of C++ testbench using Clang</a:t>
            </a:r>
          </a:p>
          <a:p>
            <a:pPr lvl="1"/>
            <a:r>
              <a:rPr lang="en-US" sz="2000" dirty="0"/>
              <a:t>Can export PyTorch Geometric dataset to testbench files</a:t>
            </a:r>
          </a:p>
          <a:p>
            <a:pPr lvl="1"/>
            <a:r>
              <a:rPr lang="en-US" sz="2000" dirty="0"/>
              <a:t>Can use testbench as a correct model to explore quantization loss</a:t>
            </a:r>
          </a:p>
          <a:p>
            <a:r>
              <a:rPr lang="en-US" sz="2400" dirty="0"/>
              <a:t>Auto synthesis using Vitis HLS</a:t>
            </a:r>
          </a:p>
          <a:p>
            <a:pPr lvl="1"/>
            <a:r>
              <a:rPr lang="en-US" sz="2000" dirty="0"/>
              <a:t>Runs synthesis flow for a user-specified device and clock speed</a:t>
            </a:r>
          </a:p>
          <a:p>
            <a:pPr lvl="1"/>
            <a:r>
              <a:rPr lang="en-US" sz="2000" dirty="0"/>
              <a:t>Extracts synthesis results: latency + resource usage</a:t>
            </a:r>
          </a:p>
          <a:p>
            <a:r>
              <a:rPr lang="en-US" sz="2400" dirty="0"/>
              <a:t>Auto deploy to FPGA with host code (work in progress)</a:t>
            </a:r>
          </a:p>
          <a:p>
            <a:pPr lvl="1"/>
            <a:r>
              <a:rPr lang="en-US" sz="2000" dirty="0"/>
              <a:t>Run Vitis + </a:t>
            </a:r>
            <a:r>
              <a:rPr lang="en-US" sz="2000" dirty="0" err="1"/>
              <a:t>Vivado</a:t>
            </a:r>
            <a:r>
              <a:rPr lang="en-US" sz="2000" dirty="0"/>
              <a:t> build flow to generate .</a:t>
            </a:r>
            <a:r>
              <a:rPr lang="en-US" sz="2000" dirty="0" err="1"/>
              <a:t>xclbin</a:t>
            </a:r>
            <a:endParaRPr lang="en-US" sz="2000" dirty="0"/>
          </a:p>
          <a:p>
            <a:pPr lvl="1"/>
            <a:r>
              <a:rPr lang="en-US" sz="2000" dirty="0"/>
              <a:t>Generate OpenCL host code to evaluate dataset (like testbench)</a:t>
            </a:r>
          </a:p>
          <a:p>
            <a:pPr lvl="1"/>
            <a:r>
              <a:rPr lang="en-US" sz="2000" dirty="0"/>
              <a:t>Looking into using XRT support in the PYNQ library to keep everything in Python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4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E7B592A-ED6E-A8FA-ED32-19D163D09499}"/>
              </a:ext>
            </a:extLst>
          </p:cNvPr>
          <p:cNvGrpSpPr/>
          <p:nvPr/>
        </p:nvGrpSpPr>
        <p:grpSpPr>
          <a:xfrm>
            <a:off x="1776166" y="1683072"/>
            <a:ext cx="3176409" cy="3774365"/>
            <a:chOff x="1522166" y="1683072"/>
            <a:chExt cx="3176409" cy="377436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BC523E8-49E2-9D53-54B4-2D60663886DE}"/>
                </a:ext>
              </a:extLst>
            </p:cNvPr>
            <p:cNvGrpSpPr/>
            <p:nvPr/>
          </p:nvGrpSpPr>
          <p:grpSpPr>
            <a:xfrm flipV="1">
              <a:off x="2281936" y="3456635"/>
              <a:ext cx="1303537" cy="2000802"/>
              <a:chOff x="8836052" y="1284660"/>
              <a:chExt cx="1303537" cy="200080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73F79B5-14EA-43DB-D90E-3AC74F78E8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1284660"/>
                <a:ext cx="698801" cy="1971838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8B94385-A12F-1AE4-6E98-FD84CCAA2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2102876"/>
                <a:ext cx="1303537" cy="118258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FCC318-D30B-CE27-32DD-0758A5A36668}"/>
                </a:ext>
              </a:extLst>
            </p:cNvPr>
            <p:cNvGrpSpPr/>
            <p:nvPr/>
          </p:nvGrpSpPr>
          <p:grpSpPr>
            <a:xfrm>
              <a:off x="1522166" y="1683072"/>
              <a:ext cx="3176409" cy="1756479"/>
              <a:chOff x="1522166" y="1683072"/>
              <a:chExt cx="3176409" cy="1756479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888AB50-2772-C84A-AB00-6DFF0E1C0A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1683072"/>
                <a:ext cx="650749" cy="1681069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EA5860F-BAC0-C9D4-7AF6-B922FDD235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2283055"/>
                <a:ext cx="1303537" cy="115649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13155F8-2459-A44E-E2C2-E40E856616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2166" y="3389679"/>
                <a:ext cx="3176409" cy="24334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DC8310-3B93-3DAC-273C-96FD4332FF7F}"/>
              </a:ext>
            </a:extLst>
          </p:cNvPr>
          <p:cNvGrpSpPr/>
          <p:nvPr/>
        </p:nvGrpSpPr>
        <p:grpSpPr>
          <a:xfrm>
            <a:off x="486172" y="2999389"/>
            <a:ext cx="2915634" cy="859221"/>
            <a:chOff x="2417379" y="3429000"/>
            <a:chExt cx="2915634" cy="859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05C5A11C-DF95-F46E-8CE5-2A241A3B07EE}"/>
                </a:ext>
              </a:extLst>
            </p:cNvPr>
            <p:cNvSpPr/>
            <p:nvPr/>
          </p:nvSpPr>
          <p:spPr>
            <a:xfrm>
              <a:off x="2417379" y="3429000"/>
              <a:ext cx="2915634" cy="859221"/>
            </a:xfrm>
            <a:prstGeom prst="round2Diag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1BA3CC-8F2B-DE00-D6CF-9116A03BCCF6}"/>
                </a:ext>
              </a:extLst>
            </p:cNvPr>
            <p:cNvGrpSpPr/>
            <p:nvPr/>
          </p:nvGrpSpPr>
          <p:grpSpPr>
            <a:xfrm>
              <a:off x="2512864" y="3615558"/>
              <a:ext cx="2600422" cy="523220"/>
              <a:chOff x="2312279" y="3384725"/>
              <a:chExt cx="2600422" cy="5232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1BC497-E544-7339-66CF-091BADE60D02}"/>
                  </a:ext>
                </a:extLst>
              </p:cNvPr>
              <p:cNvSpPr txBox="1"/>
              <p:nvPr/>
            </p:nvSpPr>
            <p:spPr>
              <a:xfrm>
                <a:off x="2312279" y="3384725"/>
                <a:ext cx="22807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Aptos" panose="020B0004020202020204" pitchFamily="34" charset="0"/>
                    <a:cs typeface="+mj-cs"/>
                  </a:rPr>
                  <a:t>GNNBuilder</a:t>
                </a:r>
                <a:endParaRPr lang="en-US" sz="2000" b="1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9AAEE47-9484-4E89-2D25-386704B67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56387" y="3416255"/>
                <a:ext cx="456314" cy="456314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478E0E-5BD3-505D-3903-85AEB161B968}"/>
              </a:ext>
            </a:extLst>
          </p:cNvPr>
          <p:cNvGrpSpPr/>
          <p:nvPr/>
        </p:nvGrpSpPr>
        <p:grpSpPr>
          <a:xfrm>
            <a:off x="-264435" y="1017444"/>
            <a:ext cx="7001302" cy="4909808"/>
            <a:chOff x="-705059" y="1017444"/>
            <a:chExt cx="7001302" cy="4909808"/>
          </a:xfrm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CE0B99FB-ADFF-2A27-C451-ADD379AEDE3F}"/>
                </a:ext>
              </a:extLst>
            </p:cNvPr>
            <p:cNvSpPr/>
            <p:nvPr/>
          </p:nvSpPr>
          <p:spPr>
            <a:xfrm rot="5400000">
              <a:off x="-667862" y="980247"/>
              <a:ext cx="4909808" cy="4984201"/>
            </a:xfrm>
            <a:prstGeom prst="blockArc">
              <a:avLst>
                <a:gd name="adj1" fmla="val 11595224"/>
                <a:gd name="adj2" fmla="val 21051129"/>
                <a:gd name="adj3" fmla="val 7410"/>
              </a:avLst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01FC308-300E-FE44-0E8D-470ADC321B6C}"/>
                </a:ext>
              </a:extLst>
            </p:cNvPr>
            <p:cNvSpPr/>
            <p:nvPr/>
          </p:nvSpPr>
          <p:spPr>
            <a:xfrm>
              <a:off x="3189243" y="2087229"/>
              <a:ext cx="2645416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Architecture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36F229D-8E45-1EEA-59DE-031EB437D15F}"/>
                </a:ext>
              </a:extLst>
            </p:cNvPr>
            <p:cNvSpPr/>
            <p:nvPr/>
          </p:nvSpPr>
          <p:spPr>
            <a:xfrm>
              <a:off x="2479904" y="1177049"/>
              <a:ext cx="291563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Generic Compute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785E35B-32F5-9849-B21C-2D9F5C49EAB6}"/>
                </a:ext>
              </a:extLst>
            </p:cNvPr>
            <p:cNvSpPr/>
            <p:nvPr/>
          </p:nvSpPr>
          <p:spPr>
            <a:xfrm>
              <a:off x="3650828" y="2997409"/>
              <a:ext cx="2645415" cy="8750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Design Space Exploration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C786890-8EAD-DC1E-9F3D-1E76292D7B61}"/>
                </a:ext>
              </a:extLst>
            </p:cNvPr>
            <p:cNvSpPr/>
            <p:nvPr/>
          </p:nvSpPr>
          <p:spPr>
            <a:xfrm>
              <a:off x="3189243" y="4051095"/>
              <a:ext cx="2645416" cy="87928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Performance Results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4E38CF-BDA6-CFED-982B-81572FA16105}"/>
                </a:ext>
              </a:extLst>
            </p:cNvPr>
            <p:cNvSpPr/>
            <p:nvPr/>
          </p:nvSpPr>
          <p:spPr>
            <a:xfrm>
              <a:off x="2475915" y="5109036"/>
              <a:ext cx="291962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Framework API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B60C00B-D522-0F72-2A2F-CF8942C9110A}"/>
              </a:ext>
            </a:extLst>
          </p:cNvPr>
          <p:cNvCxnSpPr>
            <a:cxnSpLocks/>
          </p:cNvCxnSpPr>
          <p:nvPr/>
        </p:nvCxnSpPr>
        <p:spPr>
          <a:xfrm>
            <a:off x="7726235" y="830317"/>
            <a:ext cx="0" cy="5570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B4C9C7-286F-AA56-5C8E-FECC03C0F915}"/>
              </a:ext>
            </a:extLst>
          </p:cNvPr>
          <p:cNvSpPr txBox="1">
            <a:spLocks/>
          </p:cNvSpPr>
          <p:nvPr/>
        </p:nvSpPr>
        <p:spPr>
          <a:xfrm>
            <a:off x="8133549" y="884608"/>
            <a:ext cx="3690149" cy="53256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DL for Graphs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GNNs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Accelerators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cs typeface="+mj-cs"/>
              </a:rPr>
              <a:t>GNNBuilder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Generic Compute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Architecture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/>
              <a:t>Design Space Exploration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Performance Results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Framework API</a:t>
            </a:r>
            <a:endParaRPr lang="en-US" sz="1800" dirty="0">
              <a:solidFill>
                <a:schemeClr val="bg1">
                  <a:lumMod val="75000"/>
                </a:schemeClr>
              </a:solidFill>
              <a:cs typeface="+mj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Limitations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Ongoing Work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Documentation and Open Source</a:t>
            </a:r>
          </a:p>
        </p:txBody>
      </p:sp>
    </p:spTree>
    <p:extLst>
      <p:ext uri="{BB962C8B-B14F-4D97-AF65-F5344CB8AC3E}">
        <p14:creationId xmlns:p14="http://schemas.microsoft.com/office/powerpoint/2010/main" val="31883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0228B-79FE-2848-6D6D-9D4EBC85A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6" y="527605"/>
            <a:ext cx="11318928" cy="903210"/>
          </a:xfrm>
        </p:spPr>
        <p:txBody>
          <a:bodyPr/>
          <a:lstStyle/>
          <a:p>
            <a:r>
              <a:rPr lang="en-US" dirty="0"/>
              <a:t>Deep Learning for Graphs</a:t>
            </a:r>
          </a:p>
        </p:txBody>
      </p:sp>
      <p:pic>
        <p:nvPicPr>
          <p:cNvPr id="11" name="Picture 10" descr="A yellow emoticon with a finger pointing to his face&#10;&#10;Description automatically generated">
            <a:extLst>
              <a:ext uri="{FF2B5EF4-FFF2-40B4-BE49-F238E27FC236}">
                <a16:creationId xmlns:a16="http://schemas.microsoft.com/office/drawing/2014/main" id="{4BAE2AC0-186A-4982-663E-77A3F5512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39" y="1973491"/>
            <a:ext cx="2040522" cy="21993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3ED982-E066-34B2-4C13-A050FFF512A9}"/>
              </a:ext>
            </a:extLst>
          </p:cNvPr>
          <p:cNvSpPr txBox="1"/>
          <p:nvPr/>
        </p:nvSpPr>
        <p:spPr>
          <a:xfrm>
            <a:off x="840828" y="4715534"/>
            <a:ext cx="10510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ptos" panose="020B0004020202020204" pitchFamily="34" charset="0"/>
              </a:rPr>
              <a:t>What “Deep Learning for Graphs” applications </a:t>
            </a:r>
            <a:r>
              <a:rPr lang="en-US" sz="4000" b="1" dirty="0">
                <a:latin typeface="Aptos" panose="020B0004020202020204" pitchFamily="34" charset="0"/>
              </a:rPr>
              <a:t>benefit most from hardware acceleration?</a:t>
            </a:r>
          </a:p>
        </p:txBody>
      </p:sp>
    </p:spTree>
    <p:extLst>
      <p:ext uri="{BB962C8B-B14F-4D97-AF65-F5344CB8AC3E}">
        <p14:creationId xmlns:p14="http://schemas.microsoft.com/office/powerpoint/2010/main" val="2629124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A44B2-963E-F28C-5059-FB8F5FBBF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Space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0A178-14C4-47FE-F132-209E02997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36" y="1480414"/>
            <a:ext cx="11318928" cy="56515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Predicting </a:t>
            </a:r>
            <a:r>
              <a:rPr lang="en-US" sz="3200" b="1" dirty="0"/>
              <a:t>Latency</a:t>
            </a:r>
            <a:r>
              <a:rPr lang="en-US" sz="3200" dirty="0"/>
              <a:t> and </a:t>
            </a:r>
            <a:r>
              <a:rPr lang="en-US" sz="3200" b="1" dirty="0"/>
              <a:t>Resource Usage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65144-431F-97DC-F590-1C839748251A}"/>
              </a:ext>
            </a:extLst>
          </p:cNvPr>
          <p:cNvSpPr txBox="1"/>
          <p:nvPr/>
        </p:nvSpPr>
        <p:spPr>
          <a:xfrm>
            <a:off x="1009585" y="2221498"/>
            <a:ext cx="38702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/>
              <a:t>Analytical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480DA-81E7-4431-21EA-17BFA1B3CA2E}"/>
              </a:ext>
            </a:extLst>
          </p:cNvPr>
          <p:cNvSpPr txBox="1"/>
          <p:nvPr/>
        </p:nvSpPr>
        <p:spPr>
          <a:xfrm>
            <a:off x="7084786" y="2222069"/>
            <a:ext cx="4165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/>
              <a:t>ML-Based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2D674E-11F2-B536-CF3C-0D54D895F909}"/>
              </a:ext>
            </a:extLst>
          </p:cNvPr>
          <p:cNvSpPr/>
          <p:nvPr/>
        </p:nvSpPr>
        <p:spPr>
          <a:xfrm>
            <a:off x="6976553" y="5050971"/>
            <a:ext cx="4165600" cy="1263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ptos" panose="020B0004020202020204" pitchFamily="34" charset="0"/>
              </a:rPr>
              <a:t>Success!</a:t>
            </a:r>
          </a:p>
          <a:p>
            <a:pPr algn="ctr"/>
            <a:r>
              <a:rPr lang="en-US" sz="2400" dirty="0">
                <a:latin typeface="Aptos" panose="020B0004020202020204" pitchFamily="34" charset="0"/>
              </a:rPr>
              <a:t>Generalizes Across Accelerator Configs.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60C89A-BD6C-166F-3203-AE247A738E44}"/>
              </a:ext>
            </a:extLst>
          </p:cNvPr>
          <p:cNvSpPr/>
          <p:nvPr/>
        </p:nvSpPr>
        <p:spPr>
          <a:xfrm>
            <a:off x="1009585" y="5196114"/>
            <a:ext cx="3870272" cy="11180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ptos" panose="020B0004020202020204" pitchFamily="34" charset="0"/>
              </a:rPr>
              <a:t>Complete Failure!</a:t>
            </a:r>
          </a:p>
          <a:p>
            <a:pPr algn="ctr"/>
            <a:r>
              <a:rPr lang="en-US" sz="2400" dirty="0">
                <a:latin typeface="Aptos" panose="020B0004020202020204" pitchFamily="34" charset="0"/>
              </a:rPr>
              <a:t>Too Much Complexity</a:t>
            </a:r>
          </a:p>
        </p:txBody>
      </p:sp>
      <p:pic>
        <p:nvPicPr>
          <p:cNvPr id="1245" name="Picture 1244" descr="A hand writing on a piece of paper&#10;&#10;Description automatically generated">
            <a:extLst>
              <a:ext uri="{FF2B5EF4-FFF2-40B4-BE49-F238E27FC236}">
                <a16:creationId xmlns:a16="http://schemas.microsoft.com/office/drawing/2014/main" id="{2163B42C-C013-166A-EB4E-ABC12B525E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3"/>
          <a:stretch/>
        </p:blipFill>
        <p:spPr>
          <a:xfrm>
            <a:off x="1288621" y="2878703"/>
            <a:ext cx="3319127" cy="20382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51" name="Group 1250">
            <a:extLst>
              <a:ext uri="{FF2B5EF4-FFF2-40B4-BE49-F238E27FC236}">
                <a16:creationId xmlns:a16="http://schemas.microsoft.com/office/drawing/2014/main" id="{1E653E2C-7108-B656-B5B6-6FCE30F170E3}"/>
              </a:ext>
            </a:extLst>
          </p:cNvPr>
          <p:cNvGrpSpPr/>
          <p:nvPr/>
        </p:nvGrpSpPr>
        <p:grpSpPr>
          <a:xfrm>
            <a:off x="6563803" y="2998175"/>
            <a:ext cx="4991100" cy="1799263"/>
            <a:chOff x="6858000" y="2869461"/>
            <a:chExt cx="4991100" cy="1799263"/>
          </a:xfrm>
        </p:grpSpPr>
        <p:grpSp>
          <p:nvGrpSpPr>
            <p:cNvPr id="1249" name="Group 1248">
              <a:extLst>
                <a:ext uri="{FF2B5EF4-FFF2-40B4-BE49-F238E27FC236}">
                  <a16:creationId xmlns:a16="http://schemas.microsoft.com/office/drawing/2014/main" id="{23A360D0-E515-80E7-C87B-16C458ABB267}"/>
                </a:ext>
              </a:extLst>
            </p:cNvPr>
            <p:cNvGrpSpPr/>
            <p:nvPr/>
          </p:nvGrpSpPr>
          <p:grpSpPr>
            <a:xfrm>
              <a:off x="6858000" y="2869461"/>
              <a:ext cx="4991100" cy="1799263"/>
              <a:chOff x="6858874" y="2705100"/>
              <a:chExt cx="5040153" cy="1799263"/>
            </a:xfrm>
          </p:grpSpPr>
          <p:sp>
            <p:nvSpPr>
              <p:cNvPr id="1248" name="Rectangle 1247">
                <a:extLst>
                  <a:ext uri="{FF2B5EF4-FFF2-40B4-BE49-F238E27FC236}">
                    <a16:creationId xmlns:a16="http://schemas.microsoft.com/office/drawing/2014/main" id="{9C92EBE4-4052-763C-E7EF-B662BE805406}"/>
                  </a:ext>
                </a:extLst>
              </p:cNvPr>
              <p:cNvSpPr/>
              <p:nvPr/>
            </p:nvSpPr>
            <p:spPr>
              <a:xfrm>
                <a:off x="6858874" y="2705100"/>
                <a:ext cx="5040153" cy="17992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124" name="Group 1123">
                <a:extLst>
                  <a:ext uri="{FF2B5EF4-FFF2-40B4-BE49-F238E27FC236}">
                    <a16:creationId xmlns:a16="http://schemas.microsoft.com/office/drawing/2014/main" id="{156D2A14-426A-7018-FADA-0F916B6047F2}"/>
                  </a:ext>
                </a:extLst>
              </p:cNvPr>
              <p:cNvGrpSpPr/>
              <p:nvPr/>
            </p:nvGrpSpPr>
            <p:grpSpPr>
              <a:xfrm>
                <a:off x="7008114" y="2822459"/>
                <a:ext cx="4728972" cy="1472246"/>
                <a:chOff x="2021182" y="1855803"/>
                <a:chExt cx="7537599" cy="2346641"/>
              </a:xfrm>
            </p:grpSpPr>
            <p:grpSp>
              <p:nvGrpSpPr>
                <p:cNvPr id="1125" name="Graphic 9">
                  <a:extLst>
                    <a:ext uri="{FF2B5EF4-FFF2-40B4-BE49-F238E27FC236}">
                      <a16:creationId xmlns:a16="http://schemas.microsoft.com/office/drawing/2014/main" id="{296DFE60-38F8-3616-3D21-4798988141B5}"/>
                    </a:ext>
                  </a:extLst>
                </p:cNvPr>
                <p:cNvGrpSpPr/>
                <p:nvPr/>
              </p:nvGrpSpPr>
              <p:grpSpPr>
                <a:xfrm>
                  <a:off x="5722845" y="2114280"/>
                  <a:ext cx="116900" cy="395639"/>
                  <a:chOff x="5722845" y="2114280"/>
                  <a:chExt cx="116900" cy="395639"/>
                </a:xfrm>
                <a:solidFill>
                  <a:srgbClr val="333333"/>
                </a:solidFill>
              </p:grpSpPr>
              <p:sp>
                <p:nvSpPr>
                  <p:cNvPr id="1242" name="Freeform: Shape 1241">
                    <a:extLst>
                      <a:ext uri="{FF2B5EF4-FFF2-40B4-BE49-F238E27FC236}">
                        <a16:creationId xmlns:a16="http://schemas.microsoft.com/office/drawing/2014/main" id="{E50C7D1E-696C-DA15-B4BC-6E921CB67ADD}"/>
                      </a:ext>
                    </a:extLst>
                  </p:cNvPr>
                  <p:cNvSpPr/>
                  <p:nvPr/>
                </p:nvSpPr>
                <p:spPr>
                  <a:xfrm>
                    <a:off x="5761755" y="2114280"/>
                    <a:ext cx="39081" cy="311524"/>
                  </a:xfrm>
                  <a:custGeom>
                    <a:avLst/>
                    <a:gdLst>
                      <a:gd name="connsiteX0" fmla="*/ 0 w 39081"/>
                      <a:gd name="connsiteY0" fmla="*/ 0 h 311524"/>
                      <a:gd name="connsiteX1" fmla="*/ 39081 w 39081"/>
                      <a:gd name="connsiteY1" fmla="*/ 0 h 311524"/>
                      <a:gd name="connsiteX2" fmla="*/ 39081 w 39081"/>
                      <a:gd name="connsiteY2" fmla="*/ 311525 h 311524"/>
                      <a:gd name="connsiteX3" fmla="*/ 0 w 39081"/>
                      <a:gd name="connsiteY3" fmla="*/ 311525 h 311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81" h="311524">
                        <a:moveTo>
                          <a:pt x="0" y="0"/>
                        </a:moveTo>
                        <a:lnTo>
                          <a:pt x="39081" y="0"/>
                        </a:lnTo>
                        <a:lnTo>
                          <a:pt x="39081" y="311525"/>
                        </a:lnTo>
                        <a:lnTo>
                          <a:pt x="0" y="311525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43" name="Freeform: Shape 1242">
                    <a:extLst>
                      <a:ext uri="{FF2B5EF4-FFF2-40B4-BE49-F238E27FC236}">
                        <a16:creationId xmlns:a16="http://schemas.microsoft.com/office/drawing/2014/main" id="{AED11C3C-ACAF-066B-72E2-F55ABB23C182}"/>
                      </a:ext>
                    </a:extLst>
                  </p:cNvPr>
                  <p:cNvSpPr/>
                  <p:nvPr/>
                </p:nvSpPr>
                <p:spPr>
                  <a:xfrm>
                    <a:off x="5722845" y="2408697"/>
                    <a:ext cx="116900" cy="101222"/>
                  </a:xfrm>
                  <a:custGeom>
                    <a:avLst/>
                    <a:gdLst>
                      <a:gd name="connsiteX0" fmla="*/ 116900 w 116900"/>
                      <a:gd name="connsiteY0" fmla="*/ 0 h 101222"/>
                      <a:gd name="connsiteX1" fmla="*/ 58445 w 116900"/>
                      <a:gd name="connsiteY1" fmla="*/ 101222 h 101222"/>
                      <a:gd name="connsiteX2" fmla="*/ 0 w 116900"/>
                      <a:gd name="connsiteY2" fmla="*/ 0 h 101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6900" h="101222">
                        <a:moveTo>
                          <a:pt x="116900" y="0"/>
                        </a:moveTo>
                        <a:lnTo>
                          <a:pt x="58445" y="101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26" name="Graphic 9">
                  <a:extLst>
                    <a:ext uri="{FF2B5EF4-FFF2-40B4-BE49-F238E27FC236}">
                      <a16:creationId xmlns:a16="http://schemas.microsoft.com/office/drawing/2014/main" id="{F82ECC65-2778-08F7-835E-96A7CCA5739E}"/>
                    </a:ext>
                  </a:extLst>
                </p:cNvPr>
                <p:cNvGrpSpPr/>
                <p:nvPr/>
              </p:nvGrpSpPr>
              <p:grpSpPr>
                <a:xfrm>
                  <a:off x="2021182" y="2582290"/>
                  <a:ext cx="2330862" cy="1620154"/>
                  <a:chOff x="2021182" y="2582290"/>
                  <a:chExt cx="2330862" cy="1620154"/>
                </a:xfrm>
              </p:grpSpPr>
              <p:sp>
                <p:nvSpPr>
                  <p:cNvPr id="1227" name="Freeform: Shape 1226">
                    <a:extLst>
                      <a:ext uri="{FF2B5EF4-FFF2-40B4-BE49-F238E27FC236}">
                        <a16:creationId xmlns:a16="http://schemas.microsoft.com/office/drawing/2014/main" id="{4406B0C1-9680-5CDC-981F-CA1E9DB3D2C2}"/>
                      </a:ext>
                    </a:extLst>
                  </p:cNvPr>
                  <p:cNvSpPr/>
                  <p:nvPr/>
                </p:nvSpPr>
                <p:spPr>
                  <a:xfrm>
                    <a:off x="3159410" y="2779153"/>
                    <a:ext cx="39081" cy="557469"/>
                  </a:xfrm>
                  <a:custGeom>
                    <a:avLst/>
                    <a:gdLst>
                      <a:gd name="connsiteX0" fmla="*/ 0 w 39081"/>
                      <a:gd name="connsiteY0" fmla="*/ 0 h 557469"/>
                      <a:gd name="connsiteX1" fmla="*/ 39081 w 39081"/>
                      <a:gd name="connsiteY1" fmla="*/ 0 h 557469"/>
                      <a:gd name="connsiteX2" fmla="*/ 39081 w 39081"/>
                      <a:gd name="connsiteY2" fmla="*/ 557470 h 557469"/>
                      <a:gd name="connsiteX3" fmla="*/ 0 w 39081"/>
                      <a:gd name="connsiteY3" fmla="*/ 557470 h 557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81" h="557469">
                        <a:moveTo>
                          <a:pt x="0" y="0"/>
                        </a:moveTo>
                        <a:lnTo>
                          <a:pt x="39081" y="0"/>
                        </a:lnTo>
                        <a:lnTo>
                          <a:pt x="39081" y="557470"/>
                        </a:lnTo>
                        <a:lnTo>
                          <a:pt x="0" y="55747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8" name="Freeform: Shape 1227">
                    <a:extLst>
                      <a:ext uri="{FF2B5EF4-FFF2-40B4-BE49-F238E27FC236}">
                        <a16:creationId xmlns:a16="http://schemas.microsoft.com/office/drawing/2014/main" id="{618CB466-35F9-5C2B-908E-1A2D0F0AFF62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2397712" y="3081246"/>
                    <a:ext cx="900361" cy="39071"/>
                  </a:xfrm>
                  <a:custGeom>
                    <a:avLst/>
                    <a:gdLst>
                      <a:gd name="connsiteX0" fmla="*/ 0 w 900361"/>
                      <a:gd name="connsiteY0" fmla="*/ 0 h 39071"/>
                      <a:gd name="connsiteX1" fmla="*/ 900361 w 900361"/>
                      <a:gd name="connsiteY1" fmla="*/ 0 h 39071"/>
                      <a:gd name="connsiteX2" fmla="*/ 900361 w 900361"/>
                      <a:gd name="connsiteY2" fmla="*/ 39071 h 39071"/>
                      <a:gd name="connsiteX3" fmla="*/ 0 w 900361"/>
                      <a:gd name="connsiteY3" fmla="*/ 39071 h 39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00361" h="39071">
                        <a:moveTo>
                          <a:pt x="0" y="0"/>
                        </a:moveTo>
                        <a:lnTo>
                          <a:pt x="900361" y="0"/>
                        </a:lnTo>
                        <a:lnTo>
                          <a:pt x="900361" y="39071"/>
                        </a:lnTo>
                        <a:lnTo>
                          <a:pt x="0" y="39071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9" name="Freeform: Shape 1228">
                    <a:extLst>
                      <a:ext uri="{FF2B5EF4-FFF2-40B4-BE49-F238E27FC236}">
                        <a16:creationId xmlns:a16="http://schemas.microsoft.com/office/drawing/2014/main" id="{80182D42-3484-2B72-E173-08DE86007296}"/>
                      </a:ext>
                    </a:extLst>
                  </p:cNvPr>
                  <p:cNvSpPr/>
                  <p:nvPr/>
                </p:nvSpPr>
                <p:spPr>
                  <a:xfrm rot="-3479203">
                    <a:off x="2030456" y="3728004"/>
                    <a:ext cx="678893" cy="39070"/>
                  </a:xfrm>
                  <a:custGeom>
                    <a:avLst/>
                    <a:gdLst>
                      <a:gd name="connsiteX0" fmla="*/ 0 w 678893"/>
                      <a:gd name="connsiteY0" fmla="*/ 0 h 39070"/>
                      <a:gd name="connsiteX1" fmla="*/ 678893 w 678893"/>
                      <a:gd name="connsiteY1" fmla="*/ 0 h 39070"/>
                      <a:gd name="connsiteX2" fmla="*/ 678893 w 678893"/>
                      <a:gd name="connsiteY2" fmla="*/ 39070 h 39070"/>
                      <a:gd name="connsiteX3" fmla="*/ 0 w 678893"/>
                      <a:gd name="connsiteY3" fmla="*/ 39070 h 39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78893" h="39070">
                        <a:moveTo>
                          <a:pt x="0" y="0"/>
                        </a:moveTo>
                        <a:lnTo>
                          <a:pt x="678893" y="0"/>
                        </a:lnTo>
                        <a:lnTo>
                          <a:pt x="678893" y="39070"/>
                        </a:lnTo>
                        <a:lnTo>
                          <a:pt x="0" y="3907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0" name="Freeform: Shape 1229">
                    <a:extLst>
                      <a:ext uri="{FF2B5EF4-FFF2-40B4-BE49-F238E27FC236}">
                        <a16:creationId xmlns:a16="http://schemas.microsoft.com/office/drawing/2014/main" id="{6D851063-357C-CA03-165C-8A26C0826431}"/>
                      </a:ext>
                    </a:extLst>
                  </p:cNvPr>
                  <p:cNvSpPr/>
                  <p:nvPr/>
                </p:nvSpPr>
                <p:spPr>
                  <a:xfrm rot="-3479203">
                    <a:off x="3262496" y="3728026"/>
                    <a:ext cx="678893" cy="39070"/>
                  </a:xfrm>
                  <a:custGeom>
                    <a:avLst/>
                    <a:gdLst>
                      <a:gd name="connsiteX0" fmla="*/ 0 w 678893"/>
                      <a:gd name="connsiteY0" fmla="*/ 0 h 39070"/>
                      <a:gd name="connsiteX1" fmla="*/ 678893 w 678893"/>
                      <a:gd name="connsiteY1" fmla="*/ 0 h 39070"/>
                      <a:gd name="connsiteX2" fmla="*/ 678893 w 678893"/>
                      <a:gd name="connsiteY2" fmla="*/ 39070 h 39070"/>
                      <a:gd name="connsiteX3" fmla="*/ 0 w 678893"/>
                      <a:gd name="connsiteY3" fmla="*/ 39070 h 39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78893" h="39070">
                        <a:moveTo>
                          <a:pt x="0" y="0"/>
                        </a:moveTo>
                        <a:lnTo>
                          <a:pt x="678893" y="0"/>
                        </a:lnTo>
                        <a:lnTo>
                          <a:pt x="678893" y="39070"/>
                        </a:lnTo>
                        <a:lnTo>
                          <a:pt x="0" y="3907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1" name="Freeform: Shape 1230">
                    <a:extLst>
                      <a:ext uri="{FF2B5EF4-FFF2-40B4-BE49-F238E27FC236}">
                        <a16:creationId xmlns:a16="http://schemas.microsoft.com/office/drawing/2014/main" id="{1350F5E2-B2FC-5574-F073-F95C50C62714}"/>
                      </a:ext>
                    </a:extLst>
                  </p:cNvPr>
                  <p:cNvSpPr/>
                  <p:nvPr/>
                </p:nvSpPr>
                <p:spPr>
                  <a:xfrm rot="-1920797">
                    <a:off x="3981429" y="3408230"/>
                    <a:ext cx="39070" cy="678893"/>
                  </a:xfrm>
                  <a:custGeom>
                    <a:avLst/>
                    <a:gdLst>
                      <a:gd name="connsiteX0" fmla="*/ 0 w 39070"/>
                      <a:gd name="connsiteY0" fmla="*/ 0 h 678893"/>
                      <a:gd name="connsiteX1" fmla="*/ 39070 w 39070"/>
                      <a:gd name="connsiteY1" fmla="*/ 0 h 678893"/>
                      <a:gd name="connsiteX2" fmla="*/ 39070 w 39070"/>
                      <a:gd name="connsiteY2" fmla="*/ 678893 h 678893"/>
                      <a:gd name="connsiteX3" fmla="*/ 0 w 39070"/>
                      <a:gd name="connsiteY3" fmla="*/ 678893 h 678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70" h="678893">
                        <a:moveTo>
                          <a:pt x="0" y="0"/>
                        </a:moveTo>
                        <a:lnTo>
                          <a:pt x="39070" y="0"/>
                        </a:lnTo>
                        <a:lnTo>
                          <a:pt x="39070" y="678893"/>
                        </a:lnTo>
                        <a:lnTo>
                          <a:pt x="0" y="678893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2" name="Freeform: Shape 1231">
                    <a:extLst>
                      <a:ext uri="{FF2B5EF4-FFF2-40B4-BE49-F238E27FC236}">
                        <a16:creationId xmlns:a16="http://schemas.microsoft.com/office/drawing/2014/main" id="{B8819A00-BADF-71EA-3096-E2399A56D8B8}"/>
                      </a:ext>
                    </a:extLst>
                  </p:cNvPr>
                  <p:cNvSpPr/>
                  <p:nvPr/>
                </p:nvSpPr>
                <p:spPr>
                  <a:xfrm rot="-1920797">
                    <a:off x="2749366" y="3408165"/>
                    <a:ext cx="39070" cy="678893"/>
                  </a:xfrm>
                  <a:custGeom>
                    <a:avLst/>
                    <a:gdLst>
                      <a:gd name="connsiteX0" fmla="*/ 0 w 39070"/>
                      <a:gd name="connsiteY0" fmla="*/ 0 h 678893"/>
                      <a:gd name="connsiteX1" fmla="*/ 39070 w 39070"/>
                      <a:gd name="connsiteY1" fmla="*/ 0 h 678893"/>
                      <a:gd name="connsiteX2" fmla="*/ 39070 w 39070"/>
                      <a:gd name="connsiteY2" fmla="*/ 678893 h 678893"/>
                      <a:gd name="connsiteX3" fmla="*/ 0 w 39070"/>
                      <a:gd name="connsiteY3" fmla="*/ 678893 h 678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70" h="678893">
                        <a:moveTo>
                          <a:pt x="0" y="0"/>
                        </a:moveTo>
                        <a:lnTo>
                          <a:pt x="39070" y="0"/>
                        </a:lnTo>
                        <a:lnTo>
                          <a:pt x="39070" y="678893"/>
                        </a:lnTo>
                        <a:lnTo>
                          <a:pt x="0" y="678893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3" name="Freeform: Shape 1232">
                    <a:extLst>
                      <a:ext uri="{FF2B5EF4-FFF2-40B4-BE49-F238E27FC236}">
                        <a16:creationId xmlns:a16="http://schemas.microsoft.com/office/drawing/2014/main" id="{A653BA46-CD88-8ABB-EE73-14A415857A8B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493245" y="2650617"/>
                    <a:ext cx="39071" cy="900360"/>
                  </a:xfrm>
                  <a:custGeom>
                    <a:avLst/>
                    <a:gdLst>
                      <a:gd name="connsiteX0" fmla="*/ 0 w 39071"/>
                      <a:gd name="connsiteY0" fmla="*/ 0 h 900360"/>
                      <a:gd name="connsiteX1" fmla="*/ 39071 w 39071"/>
                      <a:gd name="connsiteY1" fmla="*/ 0 h 900360"/>
                      <a:gd name="connsiteX2" fmla="*/ 39071 w 39071"/>
                      <a:gd name="connsiteY2" fmla="*/ 900361 h 900360"/>
                      <a:gd name="connsiteX3" fmla="*/ 0 w 39071"/>
                      <a:gd name="connsiteY3" fmla="*/ 900361 h 9003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71" h="900360">
                        <a:moveTo>
                          <a:pt x="0" y="0"/>
                        </a:moveTo>
                        <a:lnTo>
                          <a:pt x="39071" y="0"/>
                        </a:lnTo>
                        <a:lnTo>
                          <a:pt x="39071" y="900361"/>
                        </a:lnTo>
                        <a:lnTo>
                          <a:pt x="0" y="900361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4" name="Freeform: Shape 1233">
                    <a:extLst>
                      <a:ext uri="{FF2B5EF4-FFF2-40B4-BE49-F238E27FC236}">
                        <a16:creationId xmlns:a16="http://schemas.microsoft.com/office/drawing/2014/main" id="{397CA95F-4544-DF48-05E4-18D42C77E1CE}"/>
                      </a:ext>
                    </a:extLst>
                  </p:cNvPr>
                  <p:cNvSpPr/>
                  <p:nvPr/>
                </p:nvSpPr>
                <p:spPr>
                  <a:xfrm>
                    <a:off x="3027889" y="2582290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80BC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5" name="Freeform: Shape 1234">
                    <a:extLst>
                      <a:ext uri="{FF2B5EF4-FFF2-40B4-BE49-F238E27FC236}">
                        <a16:creationId xmlns:a16="http://schemas.microsoft.com/office/drawing/2014/main" id="{E9227352-7C48-9BB6-28C5-41503D46A7D1}"/>
                      </a:ext>
                    </a:extLst>
                  </p:cNvPr>
                  <p:cNvSpPr/>
                  <p:nvPr/>
                </p:nvSpPr>
                <p:spPr>
                  <a:xfrm>
                    <a:off x="3027889" y="3249612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6" name="Freeform: Shape 1235">
                    <a:extLst>
                      <a:ext uri="{FF2B5EF4-FFF2-40B4-BE49-F238E27FC236}">
                        <a16:creationId xmlns:a16="http://schemas.microsoft.com/office/drawing/2014/main" id="{45FFC546-7DE7-1490-565E-7FA29B323AA6}"/>
                      </a:ext>
                    </a:extLst>
                  </p:cNvPr>
                  <p:cNvSpPr/>
                  <p:nvPr/>
                </p:nvSpPr>
                <p:spPr>
                  <a:xfrm>
                    <a:off x="2410793" y="3249612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7" name="Freeform: Shape 1236">
                    <a:extLst>
                      <a:ext uri="{FF2B5EF4-FFF2-40B4-BE49-F238E27FC236}">
                        <a16:creationId xmlns:a16="http://schemas.microsoft.com/office/drawing/2014/main" id="{E237053D-6370-0735-CDDE-3059843E1EF9}"/>
                      </a:ext>
                    </a:extLst>
                  </p:cNvPr>
                  <p:cNvSpPr/>
                  <p:nvPr/>
                </p:nvSpPr>
                <p:spPr>
                  <a:xfrm>
                    <a:off x="2021182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8" name="Freeform: Shape 1237">
                    <a:extLst>
                      <a:ext uri="{FF2B5EF4-FFF2-40B4-BE49-F238E27FC236}">
                        <a16:creationId xmlns:a16="http://schemas.microsoft.com/office/drawing/2014/main" id="{B873F00E-298F-348C-E0B5-3775383E3F92}"/>
                      </a:ext>
                    </a:extLst>
                  </p:cNvPr>
                  <p:cNvSpPr/>
                  <p:nvPr/>
                </p:nvSpPr>
                <p:spPr>
                  <a:xfrm>
                    <a:off x="2784268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9" name="Freeform: Shape 1238">
                    <a:extLst>
                      <a:ext uri="{FF2B5EF4-FFF2-40B4-BE49-F238E27FC236}">
                        <a16:creationId xmlns:a16="http://schemas.microsoft.com/office/drawing/2014/main" id="{FBFA3EDF-3059-E546-4AAB-58E85711682D}"/>
                      </a:ext>
                    </a:extLst>
                  </p:cNvPr>
                  <p:cNvSpPr/>
                  <p:nvPr/>
                </p:nvSpPr>
                <p:spPr>
                  <a:xfrm>
                    <a:off x="3275377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40" name="Freeform: Shape 1239">
                    <a:extLst>
                      <a:ext uri="{FF2B5EF4-FFF2-40B4-BE49-F238E27FC236}">
                        <a16:creationId xmlns:a16="http://schemas.microsoft.com/office/drawing/2014/main" id="{C20FD87F-E782-174B-576E-588A41E5648A}"/>
                      </a:ext>
                    </a:extLst>
                  </p:cNvPr>
                  <p:cNvSpPr/>
                  <p:nvPr/>
                </p:nvSpPr>
                <p:spPr>
                  <a:xfrm>
                    <a:off x="4038463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80BC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41" name="Freeform: Shape 1240">
                    <a:extLst>
                      <a:ext uri="{FF2B5EF4-FFF2-40B4-BE49-F238E27FC236}">
                        <a16:creationId xmlns:a16="http://schemas.microsoft.com/office/drawing/2014/main" id="{FA1F1B19-5E02-18F1-5CD4-01005A29BDFC}"/>
                      </a:ext>
                    </a:extLst>
                  </p:cNvPr>
                  <p:cNvSpPr/>
                  <p:nvPr/>
                </p:nvSpPr>
                <p:spPr>
                  <a:xfrm>
                    <a:off x="3644995" y="3249612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80BC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27" name="Graphic 9">
                  <a:extLst>
                    <a:ext uri="{FF2B5EF4-FFF2-40B4-BE49-F238E27FC236}">
                      <a16:creationId xmlns:a16="http://schemas.microsoft.com/office/drawing/2014/main" id="{AA053673-C45D-40E9-356C-982AFAAA751D}"/>
                    </a:ext>
                  </a:extLst>
                </p:cNvPr>
                <p:cNvGrpSpPr/>
                <p:nvPr/>
              </p:nvGrpSpPr>
              <p:grpSpPr>
                <a:xfrm>
                  <a:off x="4615859" y="2582290"/>
                  <a:ext cx="2330872" cy="1620154"/>
                  <a:chOff x="4615859" y="2582290"/>
                  <a:chExt cx="2330872" cy="1620154"/>
                </a:xfrm>
              </p:grpSpPr>
              <p:sp>
                <p:nvSpPr>
                  <p:cNvPr id="1212" name="Freeform: Shape 1211">
                    <a:extLst>
                      <a:ext uri="{FF2B5EF4-FFF2-40B4-BE49-F238E27FC236}">
                        <a16:creationId xmlns:a16="http://schemas.microsoft.com/office/drawing/2014/main" id="{7AA0B214-A5D1-FE25-8407-F306F7C42408}"/>
                      </a:ext>
                    </a:extLst>
                  </p:cNvPr>
                  <p:cNvSpPr/>
                  <p:nvPr/>
                </p:nvSpPr>
                <p:spPr>
                  <a:xfrm>
                    <a:off x="5754096" y="2779153"/>
                    <a:ext cx="39081" cy="557469"/>
                  </a:xfrm>
                  <a:custGeom>
                    <a:avLst/>
                    <a:gdLst>
                      <a:gd name="connsiteX0" fmla="*/ 0 w 39081"/>
                      <a:gd name="connsiteY0" fmla="*/ 0 h 557469"/>
                      <a:gd name="connsiteX1" fmla="*/ 39081 w 39081"/>
                      <a:gd name="connsiteY1" fmla="*/ 0 h 557469"/>
                      <a:gd name="connsiteX2" fmla="*/ 39081 w 39081"/>
                      <a:gd name="connsiteY2" fmla="*/ 557470 h 557469"/>
                      <a:gd name="connsiteX3" fmla="*/ 0 w 39081"/>
                      <a:gd name="connsiteY3" fmla="*/ 557470 h 557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81" h="557469">
                        <a:moveTo>
                          <a:pt x="0" y="0"/>
                        </a:moveTo>
                        <a:lnTo>
                          <a:pt x="39081" y="0"/>
                        </a:lnTo>
                        <a:lnTo>
                          <a:pt x="39081" y="557470"/>
                        </a:lnTo>
                        <a:lnTo>
                          <a:pt x="0" y="55747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3" name="Freeform: Shape 1212">
                    <a:extLst>
                      <a:ext uri="{FF2B5EF4-FFF2-40B4-BE49-F238E27FC236}">
                        <a16:creationId xmlns:a16="http://schemas.microsoft.com/office/drawing/2014/main" id="{D5D4D13C-D3F7-1A12-39EB-A31BE5D794A2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4992373" y="3081266"/>
                    <a:ext cx="900361" cy="39071"/>
                  </a:xfrm>
                  <a:custGeom>
                    <a:avLst/>
                    <a:gdLst>
                      <a:gd name="connsiteX0" fmla="*/ 0 w 900361"/>
                      <a:gd name="connsiteY0" fmla="*/ 0 h 39071"/>
                      <a:gd name="connsiteX1" fmla="*/ 900361 w 900361"/>
                      <a:gd name="connsiteY1" fmla="*/ 0 h 39071"/>
                      <a:gd name="connsiteX2" fmla="*/ 900361 w 900361"/>
                      <a:gd name="connsiteY2" fmla="*/ 39071 h 39071"/>
                      <a:gd name="connsiteX3" fmla="*/ 0 w 900361"/>
                      <a:gd name="connsiteY3" fmla="*/ 39071 h 39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00361" h="39071">
                        <a:moveTo>
                          <a:pt x="0" y="0"/>
                        </a:moveTo>
                        <a:lnTo>
                          <a:pt x="900361" y="0"/>
                        </a:lnTo>
                        <a:lnTo>
                          <a:pt x="900361" y="39071"/>
                        </a:lnTo>
                        <a:lnTo>
                          <a:pt x="0" y="39071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4" name="Freeform: Shape 1213">
                    <a:extLst>
                      <a:ext uri="{FF2B5EF4-FFF2-40B4-BE49-F238E27FC236}">
                        <a16:creationId xmlns:a16="http://schemas.microsoft.com/office/drawing/2014/main" id="{B17AC254-12F4-AC7E-E069-D26EE78CB19F}"/>
                      </a:ext>
                    </a:extLst>
                  </p:cNvPr>
                  <p:cNvSpPr/>
                  <p:nvPr/>
                </p:nvSpPr>
                <p:spPr>
                  <a:xfrm rot="-3479203">
                    <a:off x="4625066" y="3728053"/>
                    <a:ext cx="678893" cy="39070"/>
                  </a:xfrm>
                  <a:custGeom>
                    <a:avLst/>
                    <a:gdLst>
                      <a:gd name="connsiteX0" fmla="*/ 0 w 678893"/>
                      <a:gd name="connsiteY0" fmla="*/ 0 h 39070"/>
                      <a:gd name="connsiteX1" fmla="*/ 678893 w 678893"/>
                      <a:gd name="connsiteY1" fmla="*/ 0 h 39070"/>
                      <a:gd name="connsiteX2" fmla="*/ 678893 w 678893"/>
                      <a:gd name="connsiteY2" fmla="*/ 39070 h 39070"/>
                      <a:gd name="connsiteX3" fmla="*/ 0 w 678893"/>
                      <a:gd name="connsiteY3" fmla="*/ 39070 h 39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78893" h="39070">
                        <a:moveTo>
                          <a:pt x="0" y="0"/>
                        </a:moveTo>
                        <a:lnTo>
                          <a:pt x="678893" y="0"/>
                        </a:lnTo>
                        <a:lnTo>
                          <a:pt x="678893" y="39070"/>
                        </a:lnTo>
                        <a:lnTo>
                          <a:pt x="0" y="3907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5" name="Freeform: Shape 1214">
                    <a:extLst>
                      <a:ext uri="{FF2B5EF4-FFF2-40B4-BE49-F238E27FC236}">
                        <a16:creationId xmlns:a16="http://schemas.microsoft.com/office/drawing/2014/main" id="{218E7776-7564-1BC4-C99A-8449DB342FB3}"/>
                      </a:ext>
                    </a:extLst>
                  </p:cNvPr>
                  <p:cNvSpPr/>
                  <p:nvPr/>
                </p:nvSpPr>
                <p:spPr>
                  <a:xfrm rot="-3479203">
                    <a:off x="5857106" y="3728066"/>
                    <a:ext cx="678893" cy="39070"/>
                  </a:xfrm>
                  <a:custGeom>
                    <a:avLst/>
                    <a:gdLst>
                      <a:gd name="connsiteX0" fmla="*/ 0 w 678893"/>
                      <a:gd name="connsiteY0" fmla="*/ 0 h 39070"/>
                      <a:gd name="connsiteX1" fmla="*/ 678893 w 678893"/>
                      <a:gd name="connsiteY1" fmla="*/ 0 h 39070"/>
                      <a:gd name="connsiteX2" fmla="*/ 678893 w 678893"/>
                      <a:gd name="connsiteY2" fmla="*/ 39070 h 39070"/>
                      <a:gd name="connsiteX3" fmla="*/ 0 w 678893"/>
                      <a:gd name="connsiteY3" fmla="*/ 39070 h 39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78893" h="39070">
                        <a:moveTo>
                          <a:pt x="0" y="0"/>
                        </a:moveTo>
                        <a:lnTo>
                          <a:pt x="678893" y="0"/>
                        </a:lnTo>
                        <a:lnTo>
                          <a:pt x="678893" y="39070"/>
                        </a:lnTo>
                        <a:lnTo>
                          <a:pt x="0" y="3907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6" name="Freeform: Shape 1215">
                    <a:extLst>
                      <a:ext uri="{FF2B5EF4-FFF2-40B4-BE49-F238E27FC236}">
                        <a16:creationId xmlns:a16="http://schemas.microsoft.com/office/drawing/2014/main" id="{F2F05D1C-0ADA-65A6-04C9-77CB01B78F4E}"/>
                      </a:ext>
                    </a:extLst>
                  </p:cNvPr>
                  <p:cNvSpPr/>
                  <p:nvPr/>
                </p:nvSpPr>
                <p:spPr>
                  <a:xfrm rot="-1920797">
                    <a:off x="6576098" y="3408321"/>
                    <a:ext cx="39070" cy="678893"/>
                  </a:xfrm>
                  <a:custGeom>
                    <a:avLst/>
                    <a:gdLst>
                      <a:gd name="connsiteX0" fmla="*/ 0 w 39070"/>
                      <a:gd name="connsiteY0" fmla="*/ 0 h 678893"/>
                      <a:gd name="connsiteX1" fmla="*/ 39070 w 39070"/>
                      <a:gd name="connsiteY1" fmla="*/ 0 h 678893"/>
                      <a:gd name="connsiteX2" fmla="*/ 39070 w 39070"/>
                      <a:gd name="connsiteY2" fmla="*/ 678893 h 678893"/>
                      <a:gd name="connsiteX3" fmla="*/ 0 w 39070"/>
                      <a:gd name="connsiteY3" fmla="*/ 678893 h 678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70" h="678893">
                        <a:moveTo>
                          <a:pt x="0" y="0"/>
                        </a:moveTo>
                        <a:lnTo>
                          <a:pt x="39070" y="0"/>
                        </a:lnTo>
                        <a:lnTo>
                          <a:pt x="39070" y="678893"/>
                        </a:lnTo>
                        <a:lnTo>
                          <a:pt x="0" y="678893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7" name="Freeform: Shape 1216">
                    <a:extLst>
                      <a:ext uri="{FF2B5EF4-FFF2-40B4-BE49-F238E27FC236}">
                        <a16:creationId xmlns:a16="http://schemas.microsoft.com/office/drawing/2014/main" id="{9A81B23B-E62E-EAD3-9981-3F0B8163184B}"/>
                      </a:ext>
                    </a:extLst>
                  </p:cNvPr>
                  <p:cNvSpPr/>
                  <p:nvPr/>
                </p:nvSpPr>
                <p:spPr>
                  <a:xfrm rot="-1920797">
                    <a:off x="5344031" y="3408297"/>
                    <a:ext cx="39070" cy="678893"/>
                  </a:xfrm>
                  <a:custGeom>
                    <a:avLst/>
                    <a:gdLst>
                      <a:gd name="connsiteX0" fmla="*/ 0 w 39070"/>
                      <a:gd name="connsiteY0" fmla="*/ 0 h 678893"/>
                      <a:gd name="connsiteX1" fmla="*/ 39070 w 39070"/>
                      <a:gd name="connsiteY1" fmla="*/ 0 h 678893"/>
                      <a:gd name="connsiteX2" fmla="*/ 39070 w 39070"/>
                      <a:gd name="connsiteY2" fmla="*/ 678893 h 678893"/>
                      <a:gd name="connsiteX3" fmla="*/ 0 w 39070"/>
                      <a:gd name="connsiteY3" fmla="*/ 678893 h 678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70" h="678893">
                        <a:moveTo>
                          <a:pt x="0" y="0"/>
                        </a:moveTo>
                        <a:lnTo>
                          <a:pt x="39070" y="0"/>
                        </a:lnTo>
                        <a:lnTo>
                          <a:pt x="39070" y="678893"/>
                        </a:lnTo>
                        <a:lnTo>
                          <a:pt x="0" y="678893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8" name="Freeform: Shape 1217">
                    <a:extLst>
                      <a:ext uri="{FF2B5EF4-FFF2-40B4-BE49-F238E27FC236}">
                        <a16:creationId xmlns:a16="http://schemas.microsoft.com/office/drawing/2014/main" id="{3AA9028D-D803-EF42-1DCF-AA5FC7FE0093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6087913" y="2650620"/>
                    <a:ext cx="39071" cy="900360"/>
                  </a:xfrm>
                  <a:custGeom>
                    <a:avLst/>
                    <a:gdLst>
                      <a:gd name="connsiteX0" fmla="*/ 0 w 39071"/>
                      <a:gd name="connsiteY0" fmla="*/ 0 h 900360"/>
                      <a:gd name="connsiteX1" fmla="*/ 39071 w 39071"/>
                      <a:gd name="connsiteY1" fmla="*/ 0 h 900360"/>
                      <a:gd name="connsiteX2" fmla="*/ 39071 w 39071"/>
                      <a:gd name="connsiteY2" fmla="*/ 900361 h 900360"/>
                      <a:gd name="connsiteX3" fmla="*/ 0 w 39071"/>
                      <a:gd name="connsiteY3" fmla="*/ 900361 h 9003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71" h="900360">
                        <a:moveTo>
                          <a:pt x="0" y="0"/>
                        </a:moveTo>
                        <a:lnTo>
                          <a:pt x="39071" y="0"/>
                        </a:lnTo>
                        <a:lnTo>
                          <a:pt x="39071" y="900361"/>
                        </a:lnTo>
                        <a:lnTo>
                          <a:pt x="0" y="900361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9" name="Freeform: Shape 1218">
                    <a:extLst>
                      <a:ext uri="{FF2B5EF4-FFF2-40B4-BE49-F238E27FC236}">
                        <a16:creationId xmlns:a16="http://schemas.microsoft.com/office/drawing/2014/main" id="{EB316A13-2522-CC65-5E84-B10A487FA1AA}"/>
                      </a:ext>
                    </a:extLst>
                  </p:cNvPr>
                  <p:cNvSpPr/>
                  <p:nvPr/>
                </p:nvSpPr>
                <p:spPr>
                  <a:xfrm>
                    <a:off x="5622575" y="2582290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80BC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0" name="Freeform: Shape 1219">
                    <a:extLst>
                      <a:ext uri="{FF2B5EF4-FFF2-40B4-BE49-F238E27FC236}">
                        <a16:creationId xmlns:a16="http://schemas.microsoft.com/office/drawing/2014/main" id="{83AA8126-B6BF-ED1D-E8A1-C03FC4E02130}"/>
                      </a:ext>
                    </a:extLst>
                  </p:cNvPr>
                  <p:cNvSpPr/>
                  <p:nvPr/>
                </p:nvSpPr>
                <p:spPr>
                  <a:xfrm>
                    <a:off x="5622575" y="3249612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1" name="Freeform: Shape 1220">
                    <a:extLst>
                      <a:ext uri="{FF2B5EF4-FFF2-40B4-BE49-F238E27FC236}">
                        <a16:creationId xmlns:a16="http://schemas.microsoft.com/office/drawing/2014/main" id="{29D58FEE-AC55-477E-DF6C-96AE0B022E49}"/>
                      </a:ext>
                    </a:extLst>
                  </p:cNvPr>
                  <p:cNvSpPr/>
                  <p:nvPr/>
                </p:nvSpPr>
                <p:spPr>
                  <a:xfrm>
                    <a:off x="5005479" y="3249612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80BC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2" name="Freeform: Shape 1221">
                    <a:extLst>
                      <a:ext uri="{FF2B5EF4-FFF2-40B4-BE49-F238E27FC236}">
                        <a16:creationId xmlns:a16="http://schemas.microsoft.com/office/drawing/2014/main" id="{82390EBF-6D68-A0ED-E463-83B0C9D3A671}"/>
                      </a:ext>
                    </a:extLst>
                  </p:cNvPr>
                  <p:cNvSpPr/>
                  <p:nvPr/>
                </p:nvSpPr>
                <p:spPr>
                  <a:xfrm>
                    <a:off x="4615859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80BC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3" name="Freeform: Shape 1222">
                    <a:extLst>
                      <a:ext uri="{FF2B5EF4-FFF2-40B4-BE49-F238E27FC236}">
                        <a16:creationId xmlns:a16="http://schemas.microsoft.com/office/drawing/2014/main" id="{BEBF4D3B-45AE-6832-7843-307982278C13}"/>
                      </a:ext>
                    </a:extLst>
                  </p:cNvPr>
                  <p:cNvSpPr/>
                  <p:nvPr/>
                </p:nvSpPr>
                <p:spPr>
                  <a:xfrm>
                    <a:off x="5378954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4" name="Freeform: Shape 1223">
                    <a:extLst>
                      <a:ext uri="{FF2B5EF4-FFF2-40B4-BE49-F238E27FC236}">
                        <a16:creationId xmlns:a16="http://schemas.microsoft.com/office/drawing/2014/main" id="{4B1817F1-ABE0-31DE-4757-4EC34CE5D96A}"/>
                      </a:ext>
                    </a:extLst>
                  </p:cNvPr>
                  <p:cNvSpPr/>
                  <p:nvPr/>
                </p:nvSpPr>
                <p:spPr>
                  <a:xfrm>
                    <a:off x="5870054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5" name="Freeform: Shape 1224">
                    <a:extLst>
                      <a:ext uri="{FF2B5EF4-FFF2-40B4-BE49-F238E27FC236}">
                        <a16:creationId xmlns:a16="http://schemas.microsoft.com/office/drawing/2014/main" id="{2EA0F042-17D1-C6E9-CABC-370457BC979A}"/>
                      </a:ext>
                    </a:extLst>
                  </p:cNvPr>
                  <p:cNvSpPr/>
                  <p:nvPr/>
                </p:nvSpPr>
                <p:spPr>
                  <a:xfrm>
                    <a:off x="6633149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6" name="Freeform: Shape 1225">
                    <a:extLst>
                      <a:ext uri="{FF2B5EF4-FFF2-40B4-BE49-F238E27FC236}">
                        <a16:creationId xmlns:a16="http://schemas.microsoft.com/office/drawing/2014/main" id="{6380B5B9-FC09-F3EC-4956-6F37BE55ED2B}"/>
                      </a:ext>
                    </a:extLst>
                  </p:cNvPr>
                  <p:cNvSpPr/>
                  <p:nvPr/>
                </p:nvSpPr>
                <p:spPr>
                  <a:xfrm>
                    <a:off x="6239671" y="3249612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28" name="Graphic 9">
                  <a:extLst>
                    <a:ext uri="{FF2B5EF4-FFF2-40B4-BE49-F238E27FC236}">
                      <a16:creationId xmlns:a16="http://schemas.microsoft.com/office/drawing/2014/main" id="{CA863A5D-08BC-9D69-885B-C7AEFA0B1558}"/>
                    </a:ext>
                  </a:extLst>
                </p:cNvPr>
                <p:cNvGrpSpPr/>
                <p:nvPr/>
              </p:nvGrpSpPr>
              <p:grpSpPr>
                <a:xfrm>
                  <a:off x="7227909" y="2582290"/>
                  <a:ext cx="2330872" cy="1620154"/>
                  <a:chOff x="7227909" y="2582290"/>
                  <a:chExt cx="2330872" cy="1620154"/>
                </a:xfrm>
              </p:grpSpPr>
              <p:sp>
                <p:nvSpPr>
                  <p:cNvPr id="1197" name="Freeform: Shape 1196">
                    <a:extLst>
                      <a:ext uri="{FF2B5EF4-FFF2-40B4-BE49-F238E27FC236}">
                        <a16:creationId xmlns:a16="http://schemas.microsoft.com/office/drawing/2014/main" id="{DFCFBDEC-1887-B30A-1DF5-14A1EFA7EFBE}"/>
                      </a:ext>
                    </a:extLst>
                  </p:cNvPr>
                  <p:cNvSpPr/>
                  <p:nvPr/>
                </p:nvSpPr>
                <p:spPr>
                  <a:xfrm>
                    <a:off x="8366147" y="2779153"/>
                    <a:ext cx="39071" cy="557469"/>
                  </a:xfrm>
                  <a:custGeom>
                    <a:avLst/>
                    <a:gdLst>
                      <a:gd name="connsiteX0" fmla="*/ 0 w 39071"/>
                      <a:gd name="connsiteY0" fmla="*/ 0 h 557469"/>
                      <a:gd name="connsiteX1" fmla="*/ 39072 w 39071"/>
                      <a:gd name="connsiteY1" fmla="*/ 0 h 557469"/>
                      <a:gd name="connsiteX2" fmla="*/ 39072 w 39071"/>
                      <a:gd name="connsiteY2" fmla="*/ 557470 h 557469"/>
                      <a:gd name="connsiteX3" fmla="*/ 0 w 39071"/>
                      <a:gd name="connsiteY3" fmla="*/ 557470 h 557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71" h="557469">
                        <a:moveTo>
                          <a:pt x="0" y="0"/>
                        </a:moveTo>
                        <a:lnTo>
                          <a:pt x="39072" y="0"/>
                        </a:lnTo>
                        <a:lnTo>
                          <a:pt x="39072" y="557470"/>
                        </a:lnTo>
                        <a:lnTo>
                          <a:pt x="0" y="55747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98" name="Freeform: Shape 1197">
                    <a:extLst>
                      <a:ext uri="{FF2B5EF4-FFF2-40B4-BE49-F238E27FC236}">
                        <a16:creationId xmlns:a16="http://schemas.microsoft.com/office/drawing/2014/main" id="{14844386-112A-F1DD-D9CE-DFA1B17943CF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7604404" y="3081278"/>
                    <a:ext cx="900361" cy="39071"/>
                  </a:xfrm>
                  <a:custGeom>
                    <a:avLst/>
                    <a:gdLst>
                      <a:gd name="connsiteX0" fmla="*/ 0 w 900361"/>
                      <a:gd name="connsiteY0" fmla="*/ 0 h 39071"/>
                      <a:gd name="connsiteX1" fmla="*/ 900361 w 900361"/>
                      <a:gd name="connsiteY1" fmla="*/ 0 h 39071"/>
                      <a:gd name="connsiteX2" fmla="*/ 900361 w 900361"/>
                      <a:gd name="connsiteY2" fmla="*/ 39071 h 39071"/>
                      <a:gd name="connsiteX3" fmla="*/ 0 w 900361"/>
                      <a:gd name="connsiteY3" fmla="*/ 39071 h 39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00361" h="39071">
                        <a:moveTo>
                          <a:pt x="0" y="0"/>
                        </a:moveTo>
                        <a:lnTo>
                          <a:pt x="900361" y="0"/>
                        </a:lnTo>
                        <a:lnTo>
                          <a:pt x="900361" y="39071"/>
                        </a:lnTo>
                        <a:lnTo>
                          <a:pt x="0" y="39071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99" name="Freeform: Shape 1198">
                    <a:extLst>
                      <a:ext uri="{FF2B5EF4-FFF2-40B4-BE49-F238E27FC236}">
                        <a16:creationId xmlns:a16="http://schemas.microsoft.com/office/drawing/2014/main" id="{B51D6F0B-C060-674E-0A0B-51F6F8508D5A}"/>
                      </a:ext>
                    </a:extLst>
                  </p:cNvPr>
                  <p:cNvSpPr/>
                  <p:nvPr/>
                </p:nvSpPr>
                <p:spPr>
                  <a:xfrm rot="-3479203">
                    <a:off x="7237041" y="3728092"/>
                    <a:ext cx="678902" cy="39070"/>
                  </a:xfrm>
                  <a:custGeom>
                    <a:avLst/>
                    <a:gdLst>
                      <a:gd name="connsiteX0" fmla="*/ 0 w 678902"/>
                      <a:gd name="connsiteY0" fmla="*/ 0 h 39070"/>
                      <a:gd name="connsiteX1" fmla="*/ 678903 w 678902"/>
                      <a:gd name="connsiteY1" fmla="*/ 0 h 39070"/>
                      <a:gd name="connsiteX2" fmla="*/ 678903 w 678902"/>
                      <a:gd name="connsiteY2" fmla="*/ 39070 h 39070"/>
                      <a:gd name="connsiteX3" fmla="*/ 0 w 678902"/>
                      <a:gd name="connsiteY3" fmla="*/ 39070 h 39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78902" h="39070">
                        <a:moveTo>
                          <a:pt x="0" y="0"/>
                        </a:moveTo>
                        <a:lnTo>
                          <a:pt x="678903" y="0"/>
                        </a:lnTo>
                        <a:lnTo>
                          <a:pt x="678903" y="39070"/>
                        </a:lnTo>
                        <a:lnTo>
                          <a:pt x="0" y="3907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0" name="Freeform: Shape 1199">
                    <a:extLst>
                      <a:ext uri="{FF2B5EF4-FFF2-40B4-BE49-F238E27FC236}">
                        <a16:creationId xmlns:a16="http://schemas.microsoft.com/office/drawing/2014/main" id="{528F5633-3F42-1720-CAB3-1AF3A7476227}"/>
                      </a:ext>
                    </a:extLst>
                  </p:cNvPr>
                  <p:cNvSpPr/>
                  <p:nvPr/>
                </p:nvSpPr>
                <p:spPr>
                  <a:xfrm rot="-3479203">
                    <a:off x="8469076" y="3728123"/>
                    <a:ext cx="678902" cy="39070"/>
                  </a:xfrm>
                  <a:custGeom>
                    <a:avLst/>
                    <a:gdLst>
                      <a:gd name="connsiteX0" fmla="*/ 0 w 678902"/>
                      <a:gd name="connsiteY0" fmla="*/ 0 h 39070"/>
                      <a:gd name="connsiteX1" fmla="*/ 678903 w 678902"/>
                      <a:gd name="connsiteY1" fmla="*/ 0 h 39070"/>
                      <a:gd name="connsiteX2" fmla="*/ 678903 w 678902"/>
                      <a:gd name="connsiteY2" fmla="*/ 39070 h 39070"/>
                      <a:gd name="connsiteX3" fmla="*/ 0 w 678902"/>
                      <a:gd name="connsiteY3" fmla="*/ 39070 h 39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78902" h="39070">
                        <a:moveTo>
                          <a:pt x="0" y="0"/>
                        </a:moveTo>
                        <a:lnTo>
                          <a:pt x="678903" y="0"/>
                        </a:lnTo>
                        <a:lnTo>
                          <a:pt x="678903" y="39070"/>
                        </a:lnTo>
                        <a:lnTo>
                          <a:pt x="0" y="3907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1" name="Freeform: Shape 1200">
                    <a:extLst>
                      <a:ext uri="{FF2B5EF4-FFF2-40B4-BE49-F238E27FC236}">
                        <a16:creationId xmlns:a16="http://schemas.microsoft.com/office/drawing/2014/main" id="{109DEEDB-D02A-769E-CA60-EDF2DDCB7A1E}"/>
                      </a:ext>
                    </a:extLst>
                  </p:cNvPr>
                  <p:cNvSpPr/>
                  <p:nvPr/>
                </p:nvSpPr>
                <p:spPr>
                  <a:xfrm rot="-1921088">
                    <a:off x="9188360" y="3407766"/>
                    <a:ext cx="39072" cy="678938"/>
                  </a:xfrm>
                  <a:custGeom>
                    <a:avLst/>
                    <a:gdLst>
                      <a:gd name="connsiteX0" fmla="*/ 0 w 39072"/>
                      <a:gd name="connsiteY0" fmla="*/ 0 h 678938"/>
                      <a:gd name="connsiteX1" fmla="*/ 39072 w 39072"/>
                      <a:gd name="connsiteY1" fmla="*/ 0 h 678938"/>
                      <a:gd name="connsiteX2" fmla="*/ 39072 w 39072"/>
                      <a:gd name="connsiteY2" fmla="*/ 678939 h 678938"/>
                      <a:gd name="connsiteX3" fmla="*/ 0 w 39072"/>
                      <a:gd name="connsiteY3" fmla="*/ 678939 h 678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72" h="678938">
                        <a:moveTo>
                          <a:pt x="0" y="0"/>
                        </a:moveTo>
                        <a:lnTo>
                          <a:pt x="39072" y="0"/>
                        </a:lnTo>
                        <a:lnTo>
                          <a:pt x="39072" y="678939"/>
                        </a:lnTo>
                        <a:lnTo>
                          <a:pt x="0" y="678939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2" name="Freeform: Shape 1201">
                    <a:extLst>
                      <a:ext uri="{FF2B5EF4-FFF2-40B4-BE49-F238E27FC236}">
                        <a16:creationId xmlns:a16="http://schemas.microsoft.com/office/drawing/2014/main" id="{516F6C66-BC07-9284-4DAE-720F3BEEA5E9}"/>
                      </a:ext>
                    </a:extLst>
                  </p:cNvPr>
                  <p:cNvSpPr/>
                  <p:nvPr/>
                </p:nvSpPr>
                <p:spPr>
                  <a:xfrm rot="-1921088">
                    <a:off x="7956285" y="3407828"/>
                    <a:ext cx="39072" cy="678938"/>
                  </a:xfrm>
                  <a:custGeom>
                    <a:avLst/>
                    <a:gdLst>
                      <a:gd name="connsiteX0" fmla="*/ 0 w 39072"/>
                      <a:gd name="connsiteY0" fmla="*/ 0 h 678938"/>
                      <a:gd name="connsiteX1" fmla="*/ 39072 w 39072"/>
                      <a:gd name="connsiteY1" fmla="*/ 0 h 678938"/>
                      <a:gd name="connsiteX2" fmla="*/ 39072 w 39072"/>
                      <a:gd name="connsiteY2" fmla="*/ 678939 h 678938"/>
                      <a:gd name="connsiteX3" fmla="*/ 0 w 39072"/>
                      <a:gd name="connsiteY3" fmla="*/ 678939 h 678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72" h="678938">
                        <a:moveTo>
                          <a:pt x="0" y="0"/>
                        </a:moveTo>
                        <a:lnTo>
                          <a:pt x="39072" y="0"/>
                        </a:lnTo>
                        <a:lnTo>
                          <a:pt x="39072" y="678939"/>
                        </a:lnTo>
                        <a:lnTo>
                          <a:pt x="0" y="678939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3" name="Freeform: Shape 1202">
                    <a:extLst>
                      <a:ext uri="{FF2B5EF4-FFF2-40B4-BE49-F238E27FC236}">
                        <a16:creationId xmlns:a16="http://schemas.microsoft.com/office/drawing/2014/main" id="{D8B89579-BCC1-3BBD-C4B6-48BBA049758B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8699963" y="2650660"/>
                    <a:ext cx="39071" cy="900360"/>
                  </a:xfrm>
                  <a:custGeom>
                    <a:avLst/>
                    <a:gdLst>
                      <a:gd name="connsiteX0" fmla="*/ 0 w 39071"/>
                      <a:gd name="connsiteY0" fmla="*/ 0 h 900360"/>
                      <a:gd name="connsiteX1" fmla="*/ 39071 w 39071"/>
                      <a:gd name="connsiteY1" fmla="*/ 0 h 900360"/>
                      <a:gd name="connsiteX2" fmla="*/ 39071 w 39071"/>
                      <a:gd name="connsiteY2" fmla="*/ 900361 h 900360"/>
                      <a:gd name="connsiteX3" fmla="*/ 0 w 39071"/>
                      <a:gd name="connsiteY3" fmla="*/ 900361 h 9003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71" h="900360">
                        <a:moveTo>
                          <a:pt x="0" y="0"/>
                        </a:moveTo>
                        <a:lnTo>
                          <a:pt x="39071" y="0"/>
                        </a:lnTo>
                        <a:lnTo>
                          <a:pt x="39071" y="900361"/>
                        </a:lnTo>
                        <a:lnTo>
                          <a:pt x="0" y="900361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4" name="Freeform: Shape 1203">
                    <a:extLst>
                      <a:ext uri="{FF2B5EF4-FFF2-40B4-BE49-F238E27FC236}">
                        <a16:creationId xmlns:a16="http://schemas.microsoft.com/office/drawing/2014/main" id="{409CDE28-6398-79AA-1E23-9BBDEBE114E8}"/>
                      </a:ext>
                    </a:extLst>
                  </p:cNvPr>
                  <p:cNvSpPr/>
                  <p:nvPr/>
                </p:nvSpPr>
                <p:spPr>
                  <a:xfrm>
                    <a:off x="8234626" y="2582290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5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5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80BC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5" name="Freeform: Shape 1204">
                    <a:extLst>
                      <a:ext uri="{FF2B5EF4-FFF2-40B4-BE49-F238E27FC236}">
                        <a16:creationId xmlns:a16="http://schemas.microsoft.com/office/drawing/2014/main" id="{93A593FD-875E-BB19-097B-3858B9ED2F87}"/>
                      </a:ext>
                    </a:extLst>
                  </p:cNvPr>
                  <p:cNvSpPr/>
                  <p:nvPr/>
                </p:nvSpPr>
                <p:spPr>
                  <a:xfrm>
                    <a:off x="8234626" y="3249612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5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5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80BC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6" name="Freeform: Shape 1205">
                    <a:extLst>
                      <a:ext uri="{FF2B5EF4-FFF2-40B4-BE49-F238E27FC236}">
                        <a16:creationId xmlns:a16="http://schemas.microsoft.com/office/drawing/2014/main" id="{3B82FBE8-3303-9687-5257-CAB3A386D226}"/>
                      </a:ext>
                    </a:extLst>
                  </p:cNvPr>
                  <p:cNvSpPr/>
                  <p:nvPr/>
                </p:nvSpPr>
                <p:spPr>
                  <a:xfrm>
                    <a:off x="7617529" y="3249612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7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7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7" name="Freeform: Shape 1206">
                    <a:extLst>
                      <a:ext uri="{FF2B5EF4-FFF2-40B4-BE49-F238E27FC236}">
                        <a16:creationId xmlns:a16="http://schemas.microsoft.com/office/drawing/2014/main" id="{E8C988E7-B12E-BAA9-2A41-306988ACF261}"/>
                      </a:ext>
                    </a:extLst>
                  </p:cNvPr>
                  <p:cNvSpPr/>
                  <p:nvPr/>
                </p:nvSpPr>
                <p:spPr>
                  <a:xfrm>
                    <a:off x="7227909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5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5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8" name="Freeform: Shape 1207">
                    <a:extLst>
                      <a:ext uri="{FF2B5EF4-FFF2-40B4-BE49-F238E27FC236}">
                        <a16:creationId xmlns:a16="http://schemas.microsoft.com/office/drawing/2014/main" id="{FD19064D-C735-91AD-0F88-DF0558CA6487}"/>
                      </a:ext>
                    </a:extLst>
                  </p:cNvPr>
                  <p:cNvSpPr/>
                  <p:nvPr/>
                </p:nvSpPr>
                <p:spPr>
                  <a:xfrm>
                    <a:off x="7990995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5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5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9" name="Freeform: Shape 1208">
                    <a:extLst>
                      <a:ext uri="{FF2B5EF4-FFF2-40B4-BE49-F238E27FC236}">
                        <a16:creationId xmlns:a16="http://schemas.microsoft.com/office/drawing/2014/main" id="{0A50E098-F3E2-9832-D25D-70AA9F82B65A}"/>
                      </a:ext>
                    </a:extLst>
                  </p:cNvPr>
                  <p:cNvSpPr/>
                  <p:nvPr/>
                </p:nvSpPr>
                <p:spPr>
                  <a:xfrm>
                    <a:off x="8482104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5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5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0" name="Freeform: Shape 1209">
                    <a:extLst>
                      <a:ext uri="{FF2B5EF4-FFF2-40B4-BE49-F238E27FC236}">
                        <a16:creationId xmlns:a16="http://schemas.microsoft.com/office/drawing/2014/main" id="{487B08B4-46E3-FF29-027E-4F323F4F4991}"/>
                      </a:ext>
                    </a:extLst>
                  </p:cNvPr>
                  <p:cNvSpPr/>
                  <p:nvPr/>
                </p:nvSpPr>
                <p:spPr>
                  <a:xfrm>
                    <a:off x="9245199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5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5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1" name="Freeform: Shape 1210">
                    <a:extLst>
                      <a:ext uri="{FF2B5EF4-FFF2-40B4-BE49-F238E27FC236}">
                        <a16:creationId xmlns:a16="http://schemas.microsoft.com/office/drawing/2014/main" id="{69D76E5F-DC25-09E8-A0EB-30699D18FA1A}"/>
                      </a:ext>
                    </a:extLst>
                  </p:cNvPr>
                  <p:cNvSpPr/>
                  <p:nvPr/>
                </p:nvSpPr>
                <p:spPr>
                  <a:xfrm>
                    <a:off x="8851722" y="3249612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5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5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29" name="Freeform: Shape 1128">
                  <a:extLst>
                    <a:ext uri="{FF2B5EF4-FFF2-40B4-BE49-F238E27FC236}">
                      <a16:creationId xmlns:a16="http://schemas.microsoft.com/office/drawing/2014/main" id="{9BD79F9C-F808-5A61-3555-8E5146724F69}"/>
                    </a:ext>
                  </a:extLst>
                </p:cNvPr>
                <p:cNvSpPr/>
                <p:nvPr/>
              </p:nvSpPr>
              <p:spPr>
                <a:xfrm>
                  <a:off x="5272265" y="1914064"/>
                  <a:ext cx="1018070" cy="300685"/>
                </a:xfrm>
                <a:custGeom>
                  <a:avLst/>
                  <a:gdLst>
                    <a:gd name="connsiteX0" fmla="*/ 0 w 1018070"/>
                    <a:gd name="connsiteY0" fmla="*/ 0 h 300685"/>
                    <a:gd name="connsiteX1" fmla="*/ 1018070 w 1018070"/>
                    <a:gd name="connsiteY1" fmla="*/ 0 h 300685"/>
                    <a:gd name="connsiteX2" fmla="*/ 1018070 w 1018070"/>
                    <a:gd name="connsiteY2" fmla="*/ 300685 h 300685"/>
                    <a:gd name="connsiteX3" fmla="*/ 0 w 1018070"/>
                    <a:gd name="connsiteY3" fmla="*/ 300685 h 300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070" h="300685">
                      <a:moveTo>
                        <a:pt x="0" y="0"/>
                      </a:moveTo>
                      <a:lnTo>
                        <a:pt x="1018070" y="0"/>
                      </a:lnTo>
                      <a:lnTo>
                        <a:pt x="1018070" y="300685"/>
                      </a:lnTo>
                      <a:lnTo>
                        <a:pt x="0" y="300685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130" name="Graphic 9">
                  <a:extLst>
                    <a:ext uri="{FF2B5EF4-FFF2-40B4-BE49-F238E27FC236}">
                      <a16:creationId xmlns:a16="http://schemas.microsoft.com/office/drawing/2014/main" id="{6A34F53A-BDBE-121A-5E45-DD65B279D510}"/>
                    </a:ext>
                  </a:extLst>
                </p:cNvPr>
                <p:cNvGrpSpPr/>
                <p:nvPr/>
              </p:nvGrpSpPr>
              <p:grpSpPr>
                <a:xfrm>
                  <a:off x="5419778" y="2014200"/>
                  <a:ext cx="721309" cy="104527"/>
                  <a:chOff x="5419778" y="2014200"/>
                  <a:chExt cx="721309" cy="104527"/>
                </a:xfrm>
                <a:solidFill>
                  <a:srgbClr val="FFFFFF"/>
                </a:solidFill>
              </p:grpSpPr>
              <p:sp>
                <p:nvSpPr>
                  <p:cNvPr id="1190" name="Freeform: Shape 1189">
                    <a:extLst>
                      <a:ext uri="{FF2B5EF4-FFF2-40B4-BE49-F238E27FC236}">
                        <a16:creationId xmlns:a16="http://schemas.microsoft.com/office/drawing/2014/main" id="{DCB41B14-7735-0A64-8055-F6E2CEA22DB9}"/>
                      </a:ext>
                    </a:extLst>
                  </p:cNvPr>
                  <p:cNvSpPr/>
                  <p:nvPr/>
                </p:nvSpPr>
                <p:spPr>
                  <a:xfrm>
                    <a:off x="5419778" y="2015648"/>
                    <a:ext cx="91906" cy="101631"/>
                  </a:xfrm>
                  <a:custGeom>
                    <a:avLst/>
                    <a:gdLst>
                      <a:gd name="connsiteX0" fmla="*/ 0 w 91906"/>
                      <a:gd name="connsiteY0" fmla="*/ 0 h 101631"/>
                      <a:gd name="connsiteX1" fmla="*/ 37900 w 91906"/>
                      <a:gd name="connsiteY1" fmla="*/ 0 h 101631"/>
                      <a:gd name="connsiteX2" fmla="*/ 91907 w 91906"/>
                      <a:gd name="connsiteY2" fmla="*/ 50530 h 101631"/>
                      <a:gd name="connsiteX3" fmla="*/ 91907 w 91906"/>
                      <a:gd name="connsiteY3" fmla="*/ 50816 h 101631"/>
                      <a:gd name="connsiteX4" fmla="*/ 37900 w 91906"/>
                      <a:gd name="connsiteY4" fmla="*/ 101632 h 101631"/>
                      <a:gd name="connsiteX5" fmla="*/ 0 w 91906"/>
                      <a:gd name="connsiteY5" fmla="*/ 101632 h 101631"/>
                      <a:gd name="connsiteX6" fmla="*/ 0 w 91906"/>
                      <a:gd name="connsiteY6" fmla="*/ 0 h 101631"/>
                      <a:gd name="connsiteX7" fmla="*/ 17859 w 91906"/>
                      <a:gd name="connsiteY7" fmla="*/ 16259 h 101631"/>
                      <a:gd name="connsiteX8" fmla="*/ 17859 w 91906"/>
                      <a:gd name="connsiteY8" fmla="*/ 85373 h 101631"/>
                      <a:gd name="connsiteX9" fmla="*/ 37900 w 91906"/>
                      <a:gd name="connsiteY9" fmla="*/ 85373 h 101631"/>
                      <a:gd name="connsiteX10" fmla="*/ 73181 w 91906"/>
                      <a:gd name="connsiteY10" fmla="*/ 51102 h 101631"/>
                      <a:gd name="connsiteX11" fmla="*/ 73181 w 91906"/>
                      <a:gd name="connsiteY11" fmla="*/ 50806 h 101631"/>
                      <a:gd name="connsiteX12" fmla="*/ 37900 w 91906"/>
                      <a:gd name="connsiteY12" fmla="*/ 16250 h 101631"/>
                      <a:gd name="connsiteX13" fmla="*/ 17859 w 91906"/>
                      <a:gd name="connsiteY13" fmla="*/ 16250 h 101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1906" h="101631">
                        <a:moveTo>
                          <a:pt x="0" y="0"/>
                        </a:moveTo>
                        <a:lnTo>
                          <a:pt x="37900" y="0"/>
                        </a:lnTo>
                        <a:cubicBezTo>
                          <a:pt x="69847" y="0"/>
                          <a:pt x="91907" y="21927"/>
                          <a:pt x="91907" y="50530"/>
                        </a:cubicBezTo>
                        <a:lnTo>
                          <a:pt x="91907" y="50816"/>
                        </a:lnTo>
                        <a:cubicBezTo>
                          <a:pt x="91907" y="79419"/>
                          <a:pt x="69837" y="101632"/>
                          <a:pt x="37900" y="101632"/>
                        </a:cubicBezTo>
                        <a:lnTo>
                          <a:pt x="0" y="101632"/>
                        </a:lnTo>
                        <a:lnTo>
                          <a:pt x="0" y="0"/>
                        </a:lnTo>
                        <a:close/>
                        <a:moveTo>
                          <a:pt x="17859" y="16259"/>
                        </a:moveTo>
                        <a:lnTo>
                          <a:pt x="17859" y="85373"/>
                        </a:lnTo>
                        <a:lnTo>
                          <a:pt x="37900" y="85373"/>
                        </a:lnTo>
                        <a:cubicBezTo>
                          <a:pt x="59246" y="85373"/>
                          <a:pt x="73181" y="70999"/>
                          <a:pt x="73181" y="51102"/>
                        </a:cubicBezTo>
                        <a:lnTo>
                          <a:pt x="73181" y="50806"/>
                        </a:lnTo>
                        <a:cubicBezTo>
                          <a:pt x="73181" y="30918"/>
                          <a:pt x="59246" y="16250"/>
                          <a:pt x="37900" y="16250"/>
                        </a:cubicBezTo>
                        <a:lnTo>
                          <a:pt x="17859" y="162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91" name="Freeform: Shape 1190">
                    <a:extLst>
                      <a:ext uri="{FF2B5EF4-FFF2-40B4-BE49-F238E27FC236}">
                        <a16:creationId xmlns:a16="http://schemas.microsoft.com/office/drawing/2014/main" id="{638401E3-0931-D3BD-29FE-E195623B34C0}"/>
                      </a:ext>
                    </a:extLst>
                  </p:cNvPr>
                  <p:cNvSpPr/>
                  <p:nvPr/>
                </p:nvSpPr>
                <p:spPr>
                  <a:xfrm>
                    <a:off x="5526477" y="2014924"/>
                    <a:ext cx="105984" cy="102365"/>
                  </a:xfrm>
                  <a:custGeom>
                    <a:avLst/>
                    <a:gdLst>
                      <a:gd name="connsiteX0" fmla="*/ 44710 w 105984"/>
                      <a:gd name="connsiteY0" fmla="*/ 0 h 102365"/>
                      <a:gd name="connsiteX1" fmla="*/ 61265 w 105984"/>
                      <a:gd name="connsiteY1" fmla="*/ 0 h 102365"/>
                      <a:gd name="connsiteX2" fmla="*/ 105985 w 105984"/>
                      <a:gd name="connsiteY2" fmla="*/ 102365 h 102365"/>
                      <a:gd name="connsiteX3" fmla="*/ 87116 w 105984"/>
                      <a:gd name="connsiteY3" fmla="*/ 102365 h 102365"/>
                      <a:gd name="connsiteX4" fmla="*/ 76800 w 105984"/>
                      <a:gd name="connsiteY4" fmla="*/ 77829 h 102365"/>
                      <a:gd name="connsiteX5" fmla="*/ 28747 w 105984"/>
                      <a:gd name="connsiteY5" fmla="*/ 77829 h 102365"/>
                      <a:gd name="connsiteX6" fmla="*/ 18288 w 105984"/>
                      <a:gd name="connsiteY6" fmla="*/ 102365 h 102365"/>
                      <a:gd name="connsiteX7" fmla="*/ 0 w 105984"/>
                      <a:gd name="connsiteY7" fmla="*/ 102365 h 102365"/>
                      <a:gd name="connsiteX8" fmla="*/ 44710 w 105984"/>
                      <a:gd name="connsiteY8" fmla="*/ 0 h 102365"/>
                      <a:gd name="connsiteX9" fmla="*/ 70256 w 105984"/>
                      <a:gd name="connsiteY9" fmla="*/ 61998 h 102365"/>
                      <a:gd name="connsiteX10" fmla="*/ 52692 w 105984"/>
                      <a:gd name="connsiteY10" fmla="*/ 21346 h 102365"/>
                      <a:gd name="connsiteX11" fmla="*/ 35271 w 105984"/>
                      <a:gd name="connsiteY11" fmla="*/ 61998 h 102365"/>
                      <a:gd name="connsiteX12" fmla="*/ 70256 w 105984"/>
                      <a:gd name="connsiteY12" fmla="*/ 61998 h 10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5984" h="102365">
                        <a:moveTo>
                          <a:pt x="44710" y="0"/>
                        </a:moveTo>
                        <a:lnTo>
                          <a:pt x="61265" y="0"/>
                        </a:lnTo>
                        <a:lnTo>
                          <a:pt x="105985" y="102365"/>
                        </a:lnTo>
                        <a:lnTo>
                          <a:pt x="87116" y="102365"/>
                        </a:lnTo>
                        <a:lnTo>
                          <a:pt x="76800" y="77829"/>
                        </a:lnTo>
                        <a:lnTo>
                          <a:pt x="28747" y="77829"/>
                        </a:lnTo>
                        <a:lnTo>
                          <a:pt x="18288" y="102365"/>
                        </a:lnTo>
                        <a:lnTo>
                          <a:pt x="0" y="102365"/>
                        </a:lnTo>
                        <a:lnTo>
                          <a:pt x="44710" y="0"/>
                        </a:lnTo>
                        <a:close/>
                        <a:moveTo>
                          <a:pt x="70256" y="61998"/>
                        </a:moveTo>
                        <a:lnTo>
                          <a:pt x="52692" y="21346"/>
                        </a:lnTo>
                        <a:lnTo>
                          <a:pt x="35271" y="61998"/>
                        </a:lnTo>
                        <a:lnTo>
                          <a:pt x="70256" y="6199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92" name="Freeform: Shape 1191">
                    <a:extLst>
                      <a:ext uri="{FF2B5EF4-FFF2-40B4-BE49-F238E27FC236}">
                        <a16:creationId xmlns:a16="http://schemas.microsoft.com/office/drawing/2014/main" id="{D74C477C-C23C-AB8F-835D-F5B4C59313E4}"/>
                      </a:ext>
                    </a:extLst>
                  </p:cNvPr>
                  <p:cNvSpPr/>
                  <p:nvPr/>
                </p:nvSpPr>
                <p:spPr>
                  <a:xfrm>
                    <a:off x="5638530" y="2015648"/>
                    <a:ext cx="82467" cy="101641"/>
                  </a:xfrm>
                  <a:custGeom>
                    <a:avLst/>
                    <a:gdLst>
                      <a:gd name="connsiteX0" fmla="*/ 32233 w 82467"/>
                      <a:gd name="connsiteY0" fmla="*/ 16554 h 101641"/>
                      <a:gd name="connsiteX1" fmla="*/ 0 w 82467"/>
                      <a:gd name="connsiteY1" fmla="*/ 16554 h 101641"/>
                      <a:gd name="connsiteX2" fmla="*/ 0 w 82467"/>
                      <a:gd name="connsiteY2" fmla="*/ 0 h 101641"/>
                      <a:gd name="connsiteX3" fmla="*/ 82468 w 82467"/>
                      <a:gd name="connsiteY3" fmla="*/ 0 h 101641"/>
                      <a:gd name="connsiteX4" fmla="*/ 82468 w 82467"/>
                      <a:gd name="connsiteY4" fmla="*/ 16554 h 101641"/>
                      <a:gd name="connsiteX5" fmla="*/ 50235 w 82467"/>
                      <a:gd name="connsiteY5" fmla="*/ 16554 h 101641"/>
                      <a:gd name="connsiteX6" fmla="*/ 50235 w 82467"/>
                      <a:gd name="connsiteY6" fmla="*/ 101641 h 101641"/>
                      <a:gd name="connsiteX7" fmla="*/ 32233 w 82467"/>
                      <a:gd name="connsiteY7" fmla="*/ 101641 h 101641"/>
                      <a:gd name="connsiteX8" fmla="*/ 32233 w 82467"/>
                      <a:gd name="connsiteY8" fmla="*/ 16554 h 101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2467" h="101641">
                        <a:moveTo>
                          <a:pt x="32233" y="16554"/>
                        </a:moveTo>
                        <a:lnTo>
                          <a:pt x="0" y="16554"/>
                        </a:lnTo>
                        <a:lnTo>
                          <a:pt x="0" y="0"/>
                        </a:lnTo>
                        <a:lnTo>
                          <a:pt x="82468" y="0"/>
                        </a:lnTo>
                        <a:lnTo>
                          <a:pt x="82468" y="16554"/>
                        </a:lnTo>
                        <a:lnTo>
                          <a:pt x="50235" y="16554"/>
                        </a:lnTo>
                        <a:lnTo>
                          <a:pt x="50235" y="101641"/>
                        </a:lnTo>
                        <a:lnTo>
                          <a:pt x="32233" y="101641"/>
                        </a:lnTo>
                        <a:lnTo>
                          <a:pt x="32233" y="1655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93" name="Freeform: Shape 1192">
                    <a:extLst>
                      <a:ext uri="{FF2B5EF4-FFF2-40B4-BE49-F238E27FC236}">
                        <a16:creationId xmlns:a16="http://schemas.microsoft.com/office/drawing/2014/main" id="{8189991A-35B6-5B4F-C23A-958AAF0D454B}"/>
                      </a:ext>
                    </a:extLst>
                  </p:cNvPr>
                  <p:cNvSpPr/>
                  <p:nvPr/>
                </p:nvSpPr>
                <p:spPr>
                  <a:xfrm>
                    <a:off x="5727074" y="2014924"/>
                    <a:ext cx="105994" cy="102365"/>
                  </a:xfrm>
                  <a:custGeom>
                    <a:avLst/>
                    <a:gdLst>
                      <a:gd name="connsiteX0" fmla="*/ 44720 w 105994"/>
                      <a:gd name="connsiteY0" fmla="*/ 0 h 102365"/>
                      <a:gd name="connsiteX1" fmla="*/ 61274 w 105994"/>
                      <a:gd name="connsiteY1" fmla="*/ 0 h 102365"/>
                      <a:gd name="connsiteX2" fmla="*/ 105994 w 105994"/>
                      <a:gd name="connsiteY2" fmla="*/ 102365 h 102365"/>
                      <a:gd name="connsiteX3" fmla="*/ 87116 w 105994"/>
                      <a:gd name="connsiteY3" fmla="*/ 102365 h 102365"/>
                      <a:gd name="connsiteX4" fmla="*/ 76800 w 105994"/>
                      <a:gd name="connsiteY4" fmla="*/ 77829 h 102365"/>
                      <a:gd name="connsiteX5" fmla="*/ 28746 w 105994"/>
                      <a:gd name="connsiteY5" fmla="*/ 77829 h 102365"/>
                      <a:gd name="connsiteX6" fmla="*/ 18288 w 105994"/>
                      <a:gd name="connsiteY6" fmla="*/ 102365 h 102365"/>
                      <a:gd name="connsiteX7" fmla="*/ 0 w 105994"/>
                      <a:gd name="connsiteY7" fmla="*/ 102365 h 102365"/>
                      <a:gd name="connsiteX8" fmla="*/ 44720 w 105994"/>
                      <a:gd name="connsiteY8" fmla="*/ 0 h 102365"/>
                      <a:gd name="connsiteX9" fmla="*/ 70275 w 105994"/>
                      <a:gd name="connsiteY9" fmla="*/ 61998 h 102365"/>
                      <a:gd name="connsiteX10" fmla="*/ 52711 w 105994"/>
                      <a:gd name="connsiteY10" fmla="*/ 21346 h 102365"/>
                      <a:gd name="connsiteX11" fmla="*/ 35290 w 105994"/>
                      <a:gd name="connsiteY11" fmla="*/ 61998 h 102365"/>
                      <a:gd name="connsiteX12" fmla="*/ 70275 w 105994"/>
                      <a:gd name="connsiteY12" fmla="*/ 61998 h 10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5994" h="102365">
                        <a:moveTo>
                          <a:pt x="44720" y="0"/>
                        </a:moveTo>
                        <a:lnTo>
                          <a:pt x="61274" y="0"/>
                        </a:lnTo>
                        <a:lnTo>
                          <a:pt x="105994" y="102365"/>
                        </a:lnTo>
                        <a:lnTo>
                          <a:pt x="87116" y="102365"/>
                        </a:lnTo>
                        <a:lnTo>
                          <a:pt x="76800" y="77829"/>
                        </a:lnTo>
                        <a:lnTo>
                          <a:pt x="28746" y="77829"/>
                        </a:lnTo>
                        <a:lnTo>
                          <a:pt x="18288" y="102365"/>
                        </a:lnTo>
                        <a:lnTo>
                          <a:pt x="0" y="102365"/>
                        </a:lnTo>
                        <a:lnTo>
                          <a:pt x="44720" y="0"/>
                        </a:lnTo>
                        <a:close/>
                        <a:moveTo>
                          <a:pt x="70275" y="61998"/>
                        </a:moveTo>
                        <a:lnTo>
                          <a:pt x="52711" y="21346"/>
                        </a:lnTo>
                        <a:lnTo>
                          <a:pt x="35290" y="61998"/>
                        </a:lnTo>
                        <a:lnTo>
                          <a:pt x="70275" y="6199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94" name="Freeform: Shape 1193">
                    <a:extLst>
                      <a:ext uri="{FF2B5EF4-FFF2-40B4-BE49-F238E27FC236}">
                        <a16:creationId xmlns:a16="http://schemas.microsoft.com/office/drawing/2014/main" id="{12D162E4-D247-2923-354A-F9C9447C38BC}"/>
                      </a:ext>
                    </a:extLst>
                  </p:cNvPr>
                  <p:cNvSpPr/>
                  <p:nvPr/>
                </p:nvSpPr>
                <p:spPr>
                  <a:xfrm>
                    <a:off x="5850908" y="2014200"/>
                    <a:ext cx="78695" cy="104527"/>
                  </a:xfrm>
                  <a:custGeom>
                    <a:avLst/>
                    <a:gdLst>
                      <a:gd name="connsiteX0" fmla="*/ 0 w 78695"/>
                      <a:gd name="connsiteY0" fmla="*/ 88278 h 104527"/>
                      <a:gd name="connsiteX1" fmla="*/ 10744 w 78695"/>
                      <a:gd name="connsiteY1" fmla="*/ 75495 h 104527"/>
                      <a:gd name="connsiteX2" fmla="*/ 42834 w 78695"/>
                      <a:gd name="connsiteY2" fmla="*/ 88706 h 104527"/>
                      <a:gd name="connsiteX3" fmla="*/ 60846 w 78695"/>
                      <a:gd name="connsiteY3" fmla="*/ 75933 h 104527"/>
                      <a:gd name="connsiteX4" fmla="*/ 60846 w 78695"/>
                      <a:gd name="connsiteY4" fmla="*/ 75648 h 104527"/>
                      <a:gd name="connsiteX5" fmla="*/ 37900 w 78695"/>
                      <a:gd name="connsiteY5" fmla="*/ 60112 h 104527"/>
                      <a:gd name="connsiteX6" fmla="*/ 4067 w 78695"/>
                      <a:gd name="connsiteY6" fmla="*/ 29766 h 104527"/>
                      <a:gd name="connsiteX7" fmla="*/ 4067 w 78695"/>
                      <a:gd name="connsiteY7" fmla="*/ 29470 h 104527"/>
                      <a:gd name="connsiteX8" fmla="*/ 38776 w 78695"/>
                      <a:gd name="connsiteY8" fmla="*/ 0 h 104527"/>
                      <a:gd name="connsiteX9" fmla="*/ 75657 w 78695"/>
                      <a:gd name="connsiteY9" fmla="*/ 12773 h 104527"/>
                      <a:gd name="connsiteX10" fmla="*/ 66065 w 78695"/>
                      <a:gd name="connsiteY10" fmla="*/ 26270 h 104527"/>
                      <a:gd name="connsiteX11" fmla="*/ 38481 w 78695"/>
                      <a:gd name="connsiteY11" fmla="*/ 15821 h 104527"/>
                      <a:gd name="connsiteX12" fmla="*/ 21927 w 78695"/>
                      <a:gd name="connsiteY12" fmla="*/ 27870 h 104527"/>
                      <a:gd name="connsiteX13" fmla="*/ 21927 w 78695"/>
                      <a:gd name="connsiteY13" fmla="*/ 28156 h 104527"/>
                      <a:gd name="connsiteX14" fmla="*/ 46177 w 78695"/>
                      <a:gd name="connsiteY14" fmla="*/ 44129 h 104527"/>
                      <a:gd name="connsiteX15" fmla="*/ 78696 w 78695"/>
                      <a:gd name="connsiteY15" fmla="*/ 73895 h 104527"/>
                      <a:gd name="connsiteX16" fmla="*/ 78696 w 78695"/>
                      <a:gd name="connsiteY16" fmla="*/ 74181 h 104527"/>
                      <a:gd name="connsiteX17" fmla="*/ 42396 w 78695"/>
                      <a:gd name="connsiteY17" fmla="*/ 104527 h 104527"/>
                      <a:gd name="connsiteX18" fmla="*/ 0 w 78695"/>
                      <a:gd name="connsiteY18" fmla="*/ 88278 h 104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78695" h="104527">
                        <a:moveTo>
                          <a:pt x="0" y="88278"/>
                        </a:moveTo>
                        <a:lnTo>
                          <a:pt x="10744" y="75495"/>
                        </a:lnTo>
                        <a:cubicBezTo>
                          <a:pt x="20469" y="83915"/>
                          <a:pt x="30356" y="88706"/>
                          <a:pt x="42834" y="88706"/>
                        </a:cubicBezTo>
                        <a:cubicBezTo>
                          <a:pt x="53864" y="88706"/>
                          <a:pt x="60846" y="83477"/>
                          <a:pt x="60846" y="75933"/>
                        </a:cubicBezTo>
                        <a:lnTo>
                          <a:pt x="60846" y="75648"/>
                        </a:lnTo>
                        <a:cubicBezTo>
                          <a:pt x="60846" y="68389"/>
                          <a:pt x="56769" y="64465"/>
                          <a:pt x="37900" y="60112"/>
                        </a:cubicBezTo>
                        <a:cubicBezTo>
                          <a:pt x="16269" y="54883"/>
                          <a:pt x="4067" y="48501"/>
                          <a:pt x="4067" y="29766"/>
                        </a:cubicBezTo>
                        <a:lnTo>
                          <a:pt x="4067" y="29470"/>
                        </a:lnTo>
                        <a:cubicBezTo>
                          <a:pt x="4067" y="12049"/>
                          <a:pt x="18583" y="0"/>
                          <a:pt x="38776" y="0"/>
                        </a:cubicBezTo>
                        <a:cubicBezTo>
                          <a:pt x="53588" y="0"/>
                          <a:pt x="65342" y="4496"/>
                          <a:pt x="75657" y="12773"/>
                        </a:cubicBezTo>
                        <a:lnTo>
                          <a:pt x="66065" y="26270"/>
                        </a:lnTo>
                        <a:cubicBezTo>
                          <a:pt x="56922" y="19450"/>
                          <a:pt x="47778" y="15821"/>
                          <a:pt x="38481" y="15821"/>
                        </a:cubicBezTo>
                        <a:cubicBezTo>
                          <a:pt x="28023" y="15821"/>
                          <a:pt x="21927" y="21193"/>
                          <a:pt x="21927" y="27870"/>
                        </a:cubicBezTo>
                        <a:lnTo>
                          <a:pt x="21927" y="28156"/>
                        </a:lnTo>
                        <a:cubicBezTo>
                          <a:pt x="21927" y="35995"/>
                          <a:pt x="26575" y="39481"/>
                          <a:pt x="46177" y="44129"/>
                        </a:cubicBezTo>
                        <a:cubicBezTo>
                          <a:pt x="67666" y="49359"/>
                          <a:pt x="78696" y="57055"/>
                          <a:pt x="78696" y="73895"/>
                        </a:cubicBezTo>
                        <a:lnTo>
                          <a:pt x="78696" y="74181"/>
                        </a:lnTo>
                        <a:cubicBezTo>
                          <a:pt x="78696" y="93202"/>
                          <a:pt x="63751" y="104527"/>
                          <a:pt x="42396" y="104527"/>
                        </a:cubicBezTo>
                        <a:cubicBezTo>
                          <a:pt x="26861" y="104537"/>
                          <a:pt x="12192" y="99165"/>
                          <a:pt x="0" y="8827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95" name="Freeform: Shape 1194">
                    <a:extLst>
                      <a:ext uri="{FF2B5EF4-FFF2-40B4-BE49-F238E27FC236}">
                        <a16:creationId xmlns:a16="http://schemas.microsoft.com/office/drawing/2014/main" id="{F50036CF-65F0-8BE5-945D-3675757306E0}"/>
                      </a:ext>
                    </a:extLst>
                  </p:cNvPr>
                  <p:cNvSpPr/>
                  <p:nvPr/>
                </p:nvSpPr>
                <p:spPr>
                  <a:xfrm>
                    <a:off x="5959636" y="2015648"/>
                    <a:ext cx="76076" cy="101641"/>
                  </a:xfrm>
                  <a:custGeom>
                    <a:avLst/>
                    <a:gdLst>
                      <a:gd name="connsiteX0" fmla="*/ 0 w 76076"/>
                      <a:gd name="connsiteY0" fmla="*/ 0 h 101641"/>
                      <a:gd name="connsiteX1" fmla="*/ 75352 w 76076"/>
                      <a:gd name="connsiteY1" fmla="*/ 0 h 101641"/>
                      <a:gd name="connsiteX2" fmla="*/ 75352 w 76076"/>
                      <a:gd name="connsiteY2" fmla="*/ 15973 h 101641"/>
                      <a:gd name="connsiteX3" fmla="*/ 17859 w 76076"/>
                      <a:gd name="connsiteY3" fmla="*/ 15973 h 101641"/>
                      <a:gd name="connsiteX4" fmla="*/ 17859 w 76076"/>
                      <a:gd name="connsiteY4" fmla="*/ 42396 h 101641"/>
                      <a:gd name="connsiteX5" fmla="*/ 68828 w 76076"/>
                      <a:gd name="connsiteY5" fmla="*/ 42396 h 101641"/>
                      <a:gd name="connsiteX6" fmla="*/ 68828 w 76076"/>
                      <a:gd name="connsiteY6" fmla="*/ 58369 h 101641"/>
                      <a:gd name="connsiteX7" fmla="*/ 17859 w 76076"/>
                      <a:gd name="connsiteY7" fmla="*/ 58369 h 101641"/>
                      <a:gd name="connsiteX8" fmla="*/ 17859 w 76076"/>
                      <a:gd name="connsiteY8" fmla="*/ 85668 h 101641"/>
                      <a:gd name="connsiteX9" fmla="*/ 76076 w 76076"/>
                      <a:gd name="connsiteY9" fmla="*/ 85668 h 101641"/>
                      <a:gd name="connsiteX10" fmla="*/ 76076 w 76076"/>
                      <a:gd name="connsiteY10" fmla="*/ 101641 h 101641"/>
                      <a:gd name="connsiteX11" fmla="*/ 0 w 76076"/>
                      <a:gd name="connsiteY11" fmla="*/ 101641 h 101641"/>
                      <a:gd name="connsiteX12" fmla="*/ 0 w 76076"/>
                      <a:gd name="connsiteY12" fmla="*/ 0 h 101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6076" h="101641">
                        <a:moveTo>
                          <a:pt x="0" y="0"/>
                        </a:moveTo>
                        <a:lnTo>
                          <a:pt x="75352" y="0"/>
                        </a:lnTo>
                        <a:lnTo>
                          <a:pt x="75352" y="15973"/>
                        </a:lnTo>
                        <a:lnTo>
                          <a:pt x="17859" y="15973"/>
                        </a:lnTo>
                        <a:lnTo>
                          <a:pt x="17859" y="42396"/>
                        </a:lnTo>
                        <a:lnTo>
                          <a:pt x="68828" y="42396"/>
                        </a:lnTo>
                        <a:lnTo>
                          <a:pt x="68828" y="58369"/>
                        </a:lnTo>
                        <a:lnTo>
                          <a:pt x="17859" y="58369"/>
                        </a:lnTo>
                        <a:lnTo>
                          <a:pt x="17859" y="85668"/>
                        </a:lnTo>
                        <a:lnTo>
                          <a:pt x="76076" y="85668"/>
                        </a:lnTo>
                        <a:lnTo>
                          <a:pt x="76076" y="101641"/>
                        </a:lnTo>
                        <a:lnTo>
                          <a:pt x="0" y="10164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96" name="Freeform: Shape 1195">
                    <a:extLst>
                      <a:ext uri="{FF2B5EF4-FFF2-40B4-BE49-F238E27FC236}">
                        <a16:creationId xmlns:a16="http://schemas.microsoft.com/office/drawing/2014/main" id="{2C7437B5-5CA8-332B-50B2-DB74993B1C84}"/>
                      </a:ext>
                    </a:extLst>
                  </p:cNvPr>
                  <p:cNvSpPr/>
                  <p:nvPr/>
                </p:nvSpPr>
                <p:spPr>
                  <a:xfrm>
                    <a:off x="6058620" y="2015648"/>
                    <a:ext cx="82467" cy="101641"/>
                  </a:xfrm>
                  <a:custGeom>
                    <a:avLst/>
                    <a:gdLst>
                      <a:gd name="connsiteX0" fmla="*/ 32242 w 82467"/>
                      <a:gd name="connsiteY0" fmla="*/ 16554 h 101641"/>
                      <a:gd name="connsiteX1" fmla="*/ 0 w 82467"/>
                      <a:gd name="connsiteY1" fmla="*/ 16554 h 101641"/>
                      <a:gd name="connsiteX2" fmla="*/ 0 w 82467"/>
                      <a:gd name="connsiteY2" fmla="*/ 0 h 101641"/>
                      <a:gd name="connsiteX3" fmla="*/ 82467 w 82467"/>
                      <a:gd name="connsiteY3" fmla="*/ 0 h 101641"/>
                      <a:gd name="connsiteX4" fmla="*/ 82467 w 82467"/>
                      <a:gd name="connsiteY4" fmla="*/ 16554 h 101641"/>
                      <a:gd name="connsiteX5" fmla="*/ 50235 w 82467"/>
                      <a:gd name="connsiteY5" fmla="*/ 16554 h 101641"/>
                      <a:gd name="connsiteX6" fmla="*/ 50235 w 82467"/>
                      <a:gd name="connsiteY6" fmla="*/ 101641 h 101641"/>
                      <a:gd name="connsiteX7" fmla="*/ 32233 w 82467"/>
                      <a:gd name="connsiteY7" fmla="*/ 101641 h 101641"/>
                      <a:gd name="connsiteX8" fmla="*/ 32233 w 82467"/>
                      <a:gd name="connsiteY8" fmla="*/ 16554 h 101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2467" h="101641">
                        <a:moveTo>
                          <a:pt x="32242" y="16554"/>
                        </a:moveTo>
                        <a:lnTo>
                          <a:pt x="0" y="16554"/>
                        </a:lnTo>
                        <a:lnTo>
                          <a:pt x="0" y="0"/>
                        </a:lnTo>
                        <a:lnTo>
                          <a:pt x="82467" y="0"/>
                        </a:lnTo>
                        <a:lnTo>
                          <a:pt x="82467" y="16554"/>
                        </a:lnTo>
                        <a:lnTo>
                          <a:pt x="50235" y="16554"/>
                        </a:lnTo>
                        <a:lnTo>
                          <a:pt x="50235" y="101641"/>
                        </a:lnTo>
                        <a:lnTo>
                          <a:pt x="32233" y="101641"/>
                        </a:lnTo>
                        <a:lnTo>
                          <a:pt x="32233" y="1655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31" name="Graphic 9">
                  <a:extLst>
                    <a:ext uri="{FF2B5EF4-FFF2-40B4-BE49-F238E27FC236}">
                      <a16:creationId xmlns:a16="http://schemas.microsoft.com/office/drawing/2014/main" id="{E16903AA-330B-75CE-614F-EB7CA92F26C0}"/>
                    </a:ext>
                  </a:extLst>
                </p:cNvPr>
                <p:cNvGrpSpPr/>
                <p:nvPr/>
              </p:nvGrpSpPr>
              <p:grpSpPr>
                <a:xfrm>
                  <a:off x="5722845" y="2114280"/>
                  <a:ext cx="116900" cy="395639"/>
                  <a:chOff x="5722845" y="2114280"/>
                  <a:chExt cx="116900" cy="395639"/>
                </a:xfrm>
                <a:solidFill>
                  <a:srgbClr val="333333"/>
                </a:solidFill>
              </p:grpSpPr>
              <p:sp>
                <p:nvSpPr>
                  <p:cNvPr id="1188" name="Freeform: Shape 1187">
                    <a:extLst>
                      <a:ext uri="{FF2B5EF4-FFF2-40B4-BE49-F238E27FC236}">
                        <a16:creationId xmlns:a16="http://schemas.microsoft.com/office/drawing/2014/main" id="{E082C277-F2D7-7924-05B5-84EB56C180D8}"/>
                      </a:ext>
                    </a:extLst>
                  </p:cNvPr>
                  <p:cNvSpPr/>
                  <p:nvPr/>
                </p:nvSpPr>
                <p:spPr>
                  <a:xfrm>
                    <a:off x="5761755" y="2114280"/>
                    <a:ext cx="39081" cy="311524"/>
                  </a:xfrm>
                  <a:custGeom>
                    <a:avLst/>
                    <a:gdLst>
                      <a:gd name="connsiteX0" fmla="*/ 0 w 39081"/>
                      <a:gd name="connsiteY0" fmla="*/ 0 h 311524"/>
                      <a:gd name="connsiteX1" fmla="*/ 39081 w 39081"/>
                      <a:gd name="connsiteY1" fmla="*/ 0 h 311524"/>
                      <a:gd name="connsiteX2" fmla="*/ 39081 w 39081"/>
                      <a:gd name="connsiteY2" fmla="*/ 311525 h 311524"/>
                      <a:gd name="connsiteX3" fmla="*/ 0 w 39081"/>
                      <a:gd name="connsiteY3" fmla="*/ 311525 h 311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81" h="311524">
                        <a:moveTo>
                          <a:pt x="0" y="0"/>
                        </a:moveTo>
                        <a:lnTo>
                          <a:pt x="39081" y="0"/>
                        </a:lnTo>
                        <a:lnTo>
                          <a:pt x="39081" y="311525"/>
                        </a:lnTo>
                        <a:lnTo>
                          <a:pt x="0" y="311525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9" name="Freeform: Shape 1188">
                    <a:extLst>
                      <a:ext uri="{FF2B5EF4-FFF2-40B4-BE49-F238E27FC236}">
                        <a16:creationId xmlns:a16="http://schemas.microsoft.com/office/drawing/2014/main" id="{0D05569F-BE2E-128C-F32B-CB51879C1051}"/>
                      </a:ext>
                    </a:extLst>
                  </p:cNvPr>
                  <p:cNvSpPr/>
                  <p:nvPr/>
                </p:nvSpPr>
                <p:spPr>
                  <a:xfrm>
                    <a:off x="5722845" y="2408697"/>
                    <a:ext cx="116900" cy="101222"/>
                  </a:xfrm>
                  <a:custGeom>
                    <a:avLst/>
                    <a:gdLst>
                      <a:gd name="connsiteX0" fmla="*/ 116900 w 116900"/>
                      <a:gd name="connsiteY0" fmla="*/ 0 h 101222"/>
                      <a:gd name="connsiteX1" fmla="*/ 58445 w 116900"/>
                      <a:gd name="connsiteY1" fmla="*/ 101222 h 101222"/>
                      <a:gd name="connsiteX2" fmla="*/ 0 w 116900"/>
                      <a:gd name="connsiteY2" fmla="*/ 0 h 101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6900" h="101222">
                        <a:moveTo>
                          <a:pt x="116900" y="0"/>
                        </a:moveTo>
                        <a:lnTo>
                          <a:pt x="58445" y="101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32" name="Graphic 9">
                  <a:extLst>
                    <a:ext uri="{FF2B5EF4-FFF2-40B4-BE49-F238E27FC236}">
                      <a16:creationId xmlns:a16="http://schemas.microsoft.com/office/drawing/2014/main" id="{F8395B9A-BC1F-4156-DAC1-CFC76B81007A}"/>
                    </a:ext>
                  </a:extLst>
                </p:cNvPr>
                <p:cNvGrpSpPr/>
                <p:nvPr/>
              </p:nvGrpSpPr>
              <p:grpSpPr>
                <a:xfrm>
                  <a:off x="2021182" y="2582290"/>
                  <a:ext cx="2330862" cy="1620154"/>
                  <a:chOff x="2021182" y="2582290"/>
                  <a:chExt cx="2330862" cy="1620154"/>
                </a:xfrm>
              </p:grpSpPr>
              <p:sp>
                <p:nvSpPr>
                  <p:cNvPr id="1173" name="Freeform: Shape 1172">
                    <a:extLst>
                      <a:ext uri="{FF2B5EF4-FFF2-40B4-BE49-F238E27FC236}">
                        <a16:creationId xmlns:a16="http://schemas.microsoft.com/office/drawing/2014/main" id="{39FF51AC-2E8E-B862-3EA7-25D17CA25EEA}"/>
                      </a:ext>
                    </a:extLst>
                  </p:cNvPr>
                  <p:cNvSpPr/>
                  <p:nvPr/>
                </p:nvSpPr>
                <p:spPr>
                  <a:xfrm>
                    <a:off x="3159410" y="2779153"/>
                    <a:ext cx="39081" cy="557469"/>
                  </a:xfrm>
                  <a:custGeom>
                    <a:avLst/>
                    <a:gdLst>
                      <a:gd name="connsiteX0" fmla="*/ 0 w 39081"/>
                      <a:gd name="connsiteY0" fmla="*/ 0 h 557469"/>
                      <a:gd name="connsiteX1" fmla="*/ 39081 w 39081"/>
                      <a:gd name="connsiteY1" fmla="*/ 0 h 557469"/>
                      <a:gd name="connsiteX2" fmla="*/ 39081 w 39081"/>
                      <a:gd name="connsiteY2" fmla="*/ 557470 h 557469"/>
                      <a:gd name="connsiteX3" fmla="*/ 0 w 39081"/>
                      <a:gd name="connsiteY3" fmla="*/ 557470 h 557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81" h="557469">
                        <a:moveTo>
                          <a:pt x="0" y="0"/>
                        </a:moveTo>
                        <a:lnTo>
                          <a:pt x="39081" y="0"/>
                        </a:lnTo>
                        <a:lnTo>
                          <a:pt x="39081" y="557470"/>
                        </a:lnTo>
                        <a:lnTo>
                          <a:pt x="0" y="55747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4" name="Freeform: Shape 1173">
                    <a:extLst>
                      <a:ext uri="{FF2B5EF4-FFF2-40B4-BE49-F238E27FC236}">
                        <a16:creationId xmlns:a16="http://schemas.microsoft.com/office/drawing/2014/main" id="{04FE5F41-AC95-911A-9123-A58A1D85FE88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2397712" y="3081246"/>
                    <a:ext cx="900361" cy="39071"/>
                  </a:xfrm>
                  <a:custGeom>
                    <a:avLst/>
                    <a:gdLst>
                      <a:gd name="connsiteX0" fmla="*/ 0 w 900361"/>
                      <a:gd name="connsiteY0" fmla="*/ 0 h 39071"/>
                      <a:gd name="connsiteX1" fmla="*/ 900361 w 900361"/>
                      <a:gd name="connsiteY1" fmla="*/ 0 h 39071"/>
                      <a:gd name="connsiteX2" fmla="*/ 900361 w 900361"/>
                      <a:gd name="connsiteY2" fmla="*/ 39071 h 39071"/>
                      <a:gd name="connsiteX3" fmla="*/ 0 w 900361"/>
                      <a:gd name="connsiteY3" fmla="*/ 39071 h 39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00361" h="39071">
                        <a:moveTo>
                          <a:pt x="0" y="0"/>
                        </a:moveTo>
                        <a:lnTo>
                          <a:pt x="900361" y="0"/>
                        </a:lnTo>
                        <a:lnTo>
                          <a:pt x="900361" y="39071"/>
                        </a:lnTo>
                        <a:lnTo>
                          <a:pt x="0" y="39071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5" name="Freeform: Shape 1174">
                    <a:extLst>
                      <a:ext uri="{FF2B5EF4-FFF2-40B4-BE49-F238E27FC236}">
                        <a16:creationId xmlns:a16="http://schemas.microsoft.com/office/drawing/2014/main" id="{2086AC9E-2136-B328-1E1E-AB2AB96FDF43}"/>
                      </a:ext>
                    </a:extLst>
                  </p:cNvPr>
                  <p:cNvSpPr/>
                  <p:nvPr/>
                </p:nvSpPr>
                <p:spPr>
                  <a:xfrm rot="-3479203">
                    <a:off x="2030456" y="3728004"/>
                    <a:ext cx="678893" cy="39070"/>
                  </a:xfrm>
                  <a:custGeom>
                    <a:avLst/>
                    <a:gdLst>
                      <a:gd name="connsiteX0" fmla="*/ 0 w 678893"/>
                      <a:gd name="connsiteY0" fmla="*/ 0 h 39070"/>
                      <a:gd name="connsiteX1" fmla="*/ 678893 w 678893"/>
                      <a:gd name="connsiteY1" fmla="*/ 0 h 39070"/>
                      <a:gd name="connsiteX2" fmla="*/ 678893 w 678893"/>
                      <a:gd name="connsiteY2" fmla="*/ 39070 h 39070"/>
                      <a:gd name="connsiteX3" fmla="*/ 0 w 678893"/>
                      <a:gd name="connsiteY3" fmla="*/ 39070 h 39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78893" h="39070">
                        <a:moveTo>
                          <a:pt x="0" y="0"/>
                        </a:moveTo>
                        <a:lnTo>
                          <a:pt x="678893" y="0"/>
                        </a:lnTo>
                        <a:lnTo>
                          <a:pt x="678893" y="39070"/>
                        </a:lnTo>
                        <a:lnTo>
                          <a:pt x="0" y="3907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6" name="Freeform: Shape 1175">
                    <a:extLst>
                      <a:ext uri="{FF2B5EF4-FFF2-40B4-BE49-F238E27FC236}">
                        <a16:creationId xmlns:a16="http://schemas.microsoft.com/office/drawing/2014/main" id="{389C1AE1-2383-72ED-1157-73A2A2F787BA}"/>
                      </a:ext>
                    </a:extLst>
                  </p:cNvPr>
                  <p:cNvSpPr/>
                  <p:nvPr/>
                </p:nvSpPr>
                <p:spPr>
                  <a:xfrm rot="-3479203">
                    <a:off x="3262496" y="3728026"/>
                    <a:ext cx="678893" cy="39070"/>
                  </a:xfrm>
                  <a:custGeom>
                    <a:avLst/>
                    <a:gdLst>
                      <a:gd name="connsiteX0" fmla="*/ 0 w 678893"/>
                      <a:gd name="connsiteY0" fmla="*/ 0 h 39070"/>
                      <a:gd name="connsiteX1" fmla="*/ 678893 w 678893"/>
                      <a:gd name="connsiteY1" fmla="*/ 0 h 39070"/>
                      <a:gd name="connsiteX2" fmla="*/ 678893 w 678893"/>
                      <a:gd name="connsiteY2" fmla="*/ 39070 h 39070"/>
                      <a:gd name="connsiteX3" fmla="*/ 0 w 678893"/>
                      <a:gd name="connsiteY3" fmla="*/ 39070 h 39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78893" h="39070">
                        <a:moveTo>
                          <a:pt x="0" y="0"/>
                        </a:moveTo>
                        <a:lnTo>
                          <a:pt x="678893" y="0"/>
                        </a:lnTo>
                        <a:lnTo>
                          <a:pt x="678893" y="39070"/>
                        </a:lnTo>
                        <a:lnTo>
                          <a:pt x="0" y="3907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7" name="Freeform: Shape 1176">
                    <a:extLst>
                      <a:ext uri="{FF2B5EF4-FFF2-40B4-BE49-F238E27FC236}">
                        <a16:creationId xmlns:a16="http://schemas.microsoft.com/office/drawing/2014/main" id="{DDAAC246-A449-3B80-6A1F-857565539AFE}"/>
                      </a:ext>
                    </a:extLst>
                  </p:cNvPr>
                  <p:cNvSpPr/>
                  <p:nvPr/>
                </p:nvSpPr>
                <p:spPr>
                  <a:xfrm rot="-1920797">
                    <a:off x="3981429" y="3408230"/>
                    <a:ext cx="39070" cy="678893"/>
                  </a:xfrm>
                  <a:custGeom>
                    <a:avLst/>
                    <a:gdLst>
                      <a:gd name="connsiteX0" fmla="*/ 0 w 39070"/>
                      <a:gd name="connsiteY0" fmla="*/ 0 h 678893"/>
                      <a:gd name="connsiteX1" fmla="*/ 39070 w 39070"/>
                      <a:gd name="connsiteY1" fmla="*/ 0 h 678893"/>
                      <a:gd name="connsiteX2" fmla="*/ 39070 w 39070"/>
                      <a:gd name="connsiteY2" fmla="*/ 678893 h 678893"/>
                      <a:gd name="connsiteX3" fmla="*/ 0 w 39070"/>
                      <a:gd name="connsiteY3" fmla="*/ 678893 h 678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70" h="678893">
                        <a:moveTo>
                          <a:pt x="0" y="0"/>
                        </a:moveTo>
                        <a:lnTo>
                          <a:pt x="39070" y="0"/>
                        </a:lnTo>
                        <a:lnTo>
                          <a:pt x="39070" y="678893"/>
                        </a:lnTo>
                        <a:lnTo>
                          <a:pt x="0" y="678893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8" name="Freeform: Shape 1177">
                    <a:extLst>
                      <a:ext uri="{FF2B5EF4-FFF2-40B4-BE49-F238E27FC236}">
                        <a16:creationId xmlns:a16="http://schemas.microsoft.com/office/drawing/2014/main" id="{1D216A21-4BF9-1099-7CCA-8E1AA1A8467B}"/>
                      </a:ext>
                    </a:extLst>
                  </p:cNvPr>
                  <p:cNvSpPr/>
                  <p:nvPr/>
                </p:nvSpPr>
                <p:spPr>
                  <a:xfrm rot="-1920797">
                    <a:off x="2749366" y="3408165"/>
                    <a:ext cx="39070" cy="678893"/>
                  </a:xfrm>
                  <a:custGeom>
                    <a:avLst/>
                    <a:gdLst>
                      <a:gd name="connsiteX0" fmla="*/ 0 w 39070"/>
                      <a:gd name="connsiteY0" fmla="*/ 0 h 678893"/>
                      <a:gd name="connsiteX1" fmla="*/ 39070 w 39070"/>
                      <a:gd name="connsiteY1" fmla="*/ 0 h 678893"/>
                      <a:gd name="connsiteX2" fmla="*/ 39070 w 39070"/>
                      <a:gd name="connsiteY2" fmla="*/ 678893 h 678893"/>
                      <a:gd name="connsiteX3" fmla="*/ 0 w 39070"/>
                      <a:gd name="connsiteY3" fmla="*/ 678893 h 678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70" h="678893">
                        <a:moveTo>
                          <a:pt x="0" y="0"/>
                        </a:moveTo>
                        <a:lnTo>
                          <a:pt x="39070" y="0"/>
                        </a:lnTo>
                        <a:lnTo>
                          <a:pt x="39070" y="678893"/>
                        </a:lnTo>
                        <a:lnTo>
                          <a:pt x="0" y="678893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9" name="Freeform: Shape 1178">
                    <a:extLst>
                      <a:ext uri="{FF2B5EF4-FFF2-40B4-BE49-F238E27FC236}">
                        <a16:creationId xmlns:a16="http://schemas.microsoft.com/office/drawing/2014/main" id="{C6B664C1-ADC8-E5AC-E4E2-A35E93559F7F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493245" y="2650617"/>
                    <a:ext cx="39071" cy="900360"/>
                  </a:xfrm>
                  <a:custGeom>
                    <a:avLst/>
                    <a:gdLst>
                      <a:gd name="connsiteX0" fmla="*/ 0 w 39071"/>
                      <a:gd name="connsiteY0" fmla="*/ 0 h 900360"/>
                      <a:gd name="connsiteX1" fmla="*/ 39071 w 39071"/>
                      <a:gd name="connsiteY1" fmla="*/ 0 h 900360"/>
                      <a:gd name="connsiteX2" fmla="*/ 39071 w 39071"/>
                      <a:gd name="connsiteY2" fmla="*/ 900361 h 900360"/>
                      <a:gd name="connsiteX3" fmla="*/ 0 w 39071"/>
                      <a:gd name="connsiteY3" fmla="*/ 900361 h 9003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71" h="900360">
                        <a:moveTo>
                          <a:pt x="0" y="0"/>
                        </a:moveTo>
                        <a:lnTo>
                          <a:pt x="39071" y="0"/>
                        </a:lnTo>
                        <a:lnTo>
                          <a:pt x="39071" y="900361"/>
                        </a:lnTo>
                        <a:lnTo>
                          <a:pt x="0" y="900361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0" name="Freeform: Shape 1179">
                    <a:extLst>
                      <a:ext uri="{FF2B5EF4-FFF2-40B4-BE49-F238E27FC236}">
                        <a16:creationId xmlns:a16="http://schemas.microsoft.com/office/drawing/2014/main" id="{465AB789-8DE6-4B78-5FFE-54C0FE312F52}"/>
                      </a:ext>
                    </a:extLst>
                  </p:cNvPr>
                  <p:cNvSpPr/>
                  <p:nvPr/>
                </p:nvSpPr>
                <p:spPr>
                  <a:xfrm>
                    <a:off x="3027889" y="2582290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80BC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1" name="Freeform: Shape 1180">
                    <a:extLst>
                      <a:ext uri="{FF2B5EF4-FFF2-40B4-BE49-F238E27FC236}">
                        <a16:creationId xmlns:a16="http://schemas.microsoft.com/office/drawing/2014/main" id="{482716C0-469F-85D6-97F1-C6817EB64B6F}"/>
                      </a:ext>
                    </a:extLst>
                  </p:cNvPr>
                  <p:cNvSpPr/>
                  <p:nvPr/>
                </p:nvSpPr>
                <p:spPr>
                  <a:xfrm>
                    <a:off x="3027889" y="3249612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2" name="Freeform: Shape 1181">
                    <a:extLst>
                      <a:ext uri="{FF2B5EF4-FFF2-40B4-BE49-F238E27FC236}">
                        <a16:creationId xmlns:a16="http://schemas.microsoft.com/office/drawing/2014/main" id="{9E4D1B62-7384-4515-F55D-0451DD87A869}"/>
                      </a:ext>
                    </a:extLst>
                  </p:cNvPr>
                  <p:cNvSpPr/>
                  <p:nvPr/>
                </p:nvSpPr>
                <p:spPr>
                  <a:xfrm>
                    <a:off x="2410793" y="3249612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3" name="Freeform: Shape 1182">
                    <a:extLst>
                      <a:ext uri="{FF2B5EF4-FFF2-40B4-BE49-F238E27FC236}">
                        <a16:creationId xmlns:a16="http://schemas.microsoft.com/office/drawing/2014/main" id="{27942A0E-757B-0F7E-3BC7-B201EC25616A}"/>
                      </a:ext>
                    </a:extLst>
                  </p:cNvPr>
                  <p:cNvSpPr/>
                  <p:nvPr/>
                </p:nvSpPr>
                <p:spPr>
                  <a:xfrm>
                    <a:off x="2021182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4" name="Freeform: Shape 1183">
                    <a:extLst>
                      <a:ext uri="{FF2B5EF4-FFF2-40B4-BE49-F238E27FC236}">
                        <a16:creationId xmlns:a16="http://schemas.microsoft.com/office/drawing/2014/main" id="{DE589C26-81BC-9FFB-93D7-6349B6229F0D}"/>
                      </a:ext>
                    </a:extLst>
                  </p:cNvPr>
                  <p:cNvSpPr/>
                  <p:nvPr/>
                </p:nvSpPr>
                <p:spPr>
                  <a:xfrm>
                    <a:off x="2784268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5" name="Freeform: Shape 1184">
                    <a:extLst>
                      <a:ext uri="{FF2B5EF4-FFF2-40B4-BE49-F238E27FC236}">
                        <a16:creationId xmlns:a16="http://schemas.microsoft.com/office/drawing/2014/main" id="{114B2CC0-3FC9-138B-E6F3-5AFB73F75AB5}"/>
                      </a:ext>
                    </a:extLst>
                  </p:cNvPr>
                  <p:cNvSpPr/>
                  <p:nvPr/>
                </p:nvSpPr>
                <p:spPr>
                  <a:xfrm>
                    <a:off x="3275377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6" name="Freeform: Shape 1185">
                    <a:extLst>
                      <a:ext uri="{FF2B5EF4-FFF2-40B4-BE49-F238E27FC236}">
                        <a16:creationId xmlns:a16="http://schemas.microsoft.com/office/drawing/2014/main" id="{33DC4AAD-2B5D-4206-DF4D-4086256E4A20}"/>
                      </a:ext>
                    </a:extLst>
                  </p:cNvPr>
                  <p:cNvSpPr/>
                  <p:nvPr/>
                </p:nvSpPr>
                <p:spPr>
                  <a:xfrm>
                    <a:off x="4038463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80BC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7" name="Freeform: Shape 1186">
                    <a:extLst>
                      <a:ext uri="{FF2B5EF4-FFF2-40B4-BE49-F238E27FC236}">
                        <a16:creationId xmlns:a16="http://schemas.microsoft.com/office/drawing/2014/main" id="{52804DCF-4A24-3031-AEB2-F474CDD5FC78}"/>
                      </a:ext>
                    </a:extLst>
                  </p:cNvPr>
                  <p:cNvSpPr/>
                  <p:nvPr/>
                </p:nvSpPr>
                <p:spPr>
                  <a:xfrm>
                    <a:off x="3644995" y="3249612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80BC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33" name="Graphic 9">
                  <a:extLst>
                    <a:ext uri="{FF2B5EF4-FFF2-40B4-BE49-F238E27FC236}">
                      <a16:creationId xmlns:a16="http://schemas.microsoft.com/office/drawing/2014/main" id="{14C8353D-147F-FF93-D27B-AD8DB5C851E2}"/>
                    </a:ext>
                  </a:extLst>
                </p:cNvPr>
                <p:cNvGrpSpPr/>
                <p:nvPr/>
              </p:nvGrpSpPr>
              <p:grpSpPr>
                <a:xfrm>
                  <a:off x="4615859" y="2582290"/>
                  <a:ext cx="2330872" cy="1620154"/>
                  <a:chOff x="4615859" y="2582290"/>
                  <a:chExt cx="2330872" cy="1620154"/>
                </a:xfrm>
              </p:grpSpPr>
              <p:sp>
                <p:nvSpPr>
                  <p:cNvPr id="1158" name="Freeform: Shape 1157">
                    <a:extLst>
                      <a:ext uri="{FF2B5EF4-FFF2-40B4-BE49-F238E27FC236}">
                        <a16:creationId xmlns:a16="http://schemas.microsoft.com/office/drawing/2014/main" id="{7782B1DD-2620-BFF9-0667-9E45DBC5FB5D}"/>
                      </a:ext>
                    </a:extLst>
                  </p:cNvPr>
                  <p:cNvSpPr/>
                  <p:nvPr/>
                </p:nvSpPr>
                <p:spPr>
                  <a:xfrm>
                    <a:off x="5754096" y="2779153"/>
                    <a:ext cx="39081" cy="557469"/>
                  </a:xfrm>
                  <a:custGeom>
                    <a:avLst/>
                    <a:gdLst>
                      <a:gd name="connsiteX0" fmla="*/ 0 w 39081"/>
                      <a:gd name="connsiteY0" fmla="*/ 0 h 557469"/>
                      <a:gd name="connsiteX1" fmla="*/ 39081 w 39081"/>
                      <a:gd name="connsiteY1" fmla="*/ 0 h 557469"/>
                      <a:gd name="connsiteX2" fmla="*/ 39081 w 39081"/>
                      <a:gd name="connsiteY2" fmla="*/ 557470 h 557469"/>
                      <a:gd name="connsiteX3" fmla="*/ 0 w 39081"/>
                      <a:gd name="connsiteY3" fmla="*/ 557470 h 557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81" h="557469">
                        <a:moveTo>
                          <a:pt x="0" y="0"/>
                        </a:moveTo>
                        <a:lnTo>
                          <a:pt x="39081" y="0"/>
                        </a:lnTo>
                        <a:lnTo>
                          <a:pt x="39081" y="557470"/>
                        </a:lnTo>
                        <a:lnTo>
                          <a:pt x="0" y="55747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9" name="Freeform: Shape 1158">
                    <a:extLst>
                      <a:ext uri="{FF2B5EF4-FFF2-40B4-BE49-F238E27FC236}">
                        <a16:creationId xmlns:a16="http://schemas.microsoft.com/office/drawing/2014/main" id="{3B9F2268-48F1-1FBF-F3EF-770DEBA7FA9B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4992373" y="3081266"/>
                    <a:ext cx="900361" cy="39071"/>
                  </a:xfrm>
                  <a:custGeom>
                    <a:avLst/>
                    <a:gdLst>
                      <a:gd name="connsiteX0" fmla="*/ 0 w 900361"/>
                      <a:gd name="connsiteY0" fmla="*/ 0 h 39071"/>
                      <a:gd name="connsiteX1" fmla="*/ 900361 w 900361"/>
                      <a:gd name="connsiteY1" fmla="*/ 0 h 39071"/>
                      <a:gd name="connsiteX2" fmla="*/ 900361 w 900361"/>
                      <a:gd name="connsiteY2" fmla="*/ 39071 h 39071"/>
                      <a:gd name="connsiteX3" fmla="*/ 0 w 900361"/>
                      <a:gd name="connsiteY3" fmla="*/ 39071 h 39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00361" h="39071">
                        <a:moveTo>
                          <a:pt x="0" y="0"/>
                        </a:moveTo>
                        <a:lnTo>
                          <a:pt x="900361" y="0"/>
                        </a:lnTo>
                        <a:lnTo>
                          <a:pt x="900361" y="39071"/>
                        </a:lnTo>
                        <a:lnTo>
                          <a:pt x="0" y="39071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0" name="Freeform: Shape 1159">
                    <a:extLst>
                      <a:ext uri="{FF2B5EF4-FFF2-40B4-BE49-F238E27FC236}">
                        <a16:creationId xmlns:a16="http://schemas.microsoft.com/office/drawing/2014/main" id="{7EB49D5F-9E4B-B879-3C85-8EFB1154CD2A}"/>
                      </a:ext>
                    </a:extLst>
                  </p:cNvPr>
                  <p:cNvSpPr/>
                  <p:nvPr/>
                </p:nvSpPr>
                <p:spPr>
                  <a:xfrm rot="-3479203">
                    <a:off x="4625066" y="3728053"/>
                    <a:ext cx="678893" cy="39070"/>
                  </a:xfrm>
                  <a:custGeom>
                    <a:avLst/>
                    <a:gdLst>
                      <a:gd name="connsiteX0" fmla="*/ 0 w 678893"/>
                      <a:gd name="connsiteY0" fmla="*/ 0 h 39070"/>
                      <a:gd name="connsiteX1" fmla="*/ 678893 w 678893"/>
                      <a:gd name="connsiteY1" fmla="*/ 0 h 39070"/>
                      <a:gd name="connsiteX2" fmla="*/ 678893 w 678893"/>
                      <a:gd name="connsiteY2" fmla="*/ 39070 h 39070"/>
                      <a:gd name="connsiteX3" fmla="*/ 0 w 678893"/>
                      <a:gd name="connsiteY3" fmla="*/ 39070 h 39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78893" h="39070">
                        <a:moveTo>
                          <a:pt x="0" y="0"/>
                        </a:moveTo>
                        <a:lnTo>
                          <a:pt x="678893" y="0"/>
                        </a:lnTo>
                        <a:lnTo>
                          <a:pt x="678893" y="39070"/>
                        </a:lnTo>
                        <a:lnTo>
                          <a:pt x="0" y="3907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1" name="Freeform: Shape 1160">
                    <a:extLst>
                      <a:ext uri="{FF2B5EF4-FFF2-40B4-BE49-F238E27FC236}">
                        <a16:creationId xmlns:a16="http://schemas.microsoft.com/office/drawing/2014/main" id="{879E41C3-3760-E488-F584-5A1A1F48F475}"/>
                      </a:ext>
                    </a:extLst>
                  </p:cNvPr>
                  <p:cNvSpPr/>
                  <p:nvPr/>
                </p:nvSpPr>
                <p:spPr>
                  <a:xfrm rot="-3479203">
                    <a:off x="5857106" y="3728066"/>
                    <a:ext cx="678893" cy="39070"/>
                  </a:xfrm>
                  <a:custGeom>
                    <a:avLst/>
                    <a:gdLst>
                      <a:gd name="connsiteX0" fmla="*/ 0 w 678893"/>
                      <a:gd name="connsiteY0" fmla="*/ 0 h 39070"/>
                      <a:gd name="connsiteX1" fmla="*/ 678893 w 678893"/>
                      <a:gd name="connsiteY1" fmla="*/ 0 h 39070"/>
                      <a:gd name="connsiteX2" fmla="*/ 678893 w 678893"/>
                      <a:gd name="connsiteY2" fmla="*/ 39070 h 39070"/>
                      <a:gd name="connsiteX3" fmla="*/ 0 w 678893"/>
                      <a:gd name="connsiteY3" fmla="*/ 39070 h 39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78893" h="39070">
                        <a:moveTo>
                          <a:pt x="0" y="0"/>
                        </a:moveTo>
                        <a:lnTo>
                          <a:pt x="678893" y="0"/>
                        </a:lnTo>
                        <a:lnTo>
                          <a:pt x="678893" y="39070"/>
                        </a:lnTo>
                        <a:lnTo>
                          <a:pt x="0" y="3907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2" name="Freeform: Shape 1161">
                    <a:extLst>
                      <a:ext uri="{FF2B5EF4-FFF2-40B4-BE49-F238E27FC236}">
                        <a16:creationId xmlns:a16="http://schemas.microsoft.com/office/drawing/2014/main" id="{695C1276-442B-00EB-AD17-35E0A84D871E}"/>
                      </a:ext>
                    </a:extLst>
                  </p:cNvPr>
                  <p:cNvSpPr/>
                  <p:nvPr/>
                </p:nvSpPr>
                <p:spPr>
                  <a:xfrm rot="-1920797">
                    <a:off x="6576098" y="3408321"/>
                    <a:ext cx="39070" cy="678893"/>
                  </a:xfrm>
                  <a:custGeom>
                    <a:avLst/>
                    <a:gdLst>
                      <a:gd name="connsiteX0" fmla="*/ 0 w 39070"/>
                      <a:gd name="connsiteY0" fmla="*/ 0 h 678893"/>
                      <a:gd name="connsiteX1" fmla="*/ 39070 w 39070"/>
                      <a:gd name="connsiteY1" fmla="*/ 0 h 678893"/>
                      <a:gd name="connsiteX2" fmla="*/ 39070 w 39070"/>
                      <a:gd name="connsiteY2" fmla="*/ 678893 h 678893"/>
                      <a:gd name="connsiteX3" fmla="*/ 0 w 39070"/>
                      <a:gd name="connsiteY3" fmla="*/ 678893 h 678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70" h="678893">
                        <a:moveTo>
                          <a:pt x="0" y="0"/>
                        </a:moveTo>
                        <a:lnTo>
                          <a:pt x="39070" y="0"/>
                        </a:lnTo>
                        <a:lnTo>
                          <a:pt x="39070" y="678893"/>
                        </a:lnTo>
                        <a:lnTo>
                          <a:pt x="0" y="678893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3" name="Freeform: Shape 1162">
                    <a:extLst>
                      <a:ext uri="{FF2B5EF4-FFF2-40B4-BE49-F238E27FC236}">
                        <a16:creationId xmlns:a16="http://schemas.microsoft.com/office/drawing/2014/main" id="{966558CA-32B7-8A07-CB8A-EC290107B836}"/>
                      </a:ext>
                    </a:extLst>
                  </p:cNvPr>
                  <p:cNvSpPr/>
                  <p:nvPr/>
                </p:nvSpPr>
                <p:spPr>
                  <a:xfrm rot="-1920797">
                    <a:off x="5344031" y="3408297"/>
                    <a:ext cx="39070" cy="678893"/>
                  </a:xfrm>
                  <a:custGeom>
                    <a:avLst/>
                    <a:gdLst>
                      <a:gd name="connsiteX0" fmla="*/ 0 w 39070"/>
                      <a:gd name="connsiteY0" fmla="*/ 0 h 678893"/>
                      <a:gd name="connsiteX1" fmla="*/ 39070 w 39070"/>
                      <a:gd name="connsiteY1" fmla="*/ 0 h 678893"/>
                      <a:gd name="connsiteX2" fmla="*/ 39070 w 39070"/>
                      <a:gd name="connsiteY2" fmla="*/ 678893 h 678893"/>
                      <a:gd name="connsiteX3" fmla="*/ 0 w 39070"/>
                      <a:gd name="connsiteY3" fmla="*/ 678893 h 678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70" h="678893">
                        <a:moveTo>
                          <a:pt x="0" y="0"/>
                        </a:moveTo>
                        <a:lnTo>
                          <a:pt x="39070" y="0"/>
                        </a:lnTo>
                        <a:lnTo>
                          <a:pt x="39070" y="678893"/>
                        </a:lnTo>
                        <a:lnTo>
                          <a:pt x="0" y="678893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4" name="Freeform: Shape 1163">
                    <a:extLst>
                      <a:ext uri="{FF2B5EF4-FFF2-40B4-BE49-F238E27FC236}">
                        <a16:creationId xmlns:a16="http://schemas.microsoft.com/office/drawing/2014/main" id="{9A5AAA9E-FFBD-7D7D-8832-B5104C714ABC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6087913" y="2650620"/>
                    <a:ext cx="39071" cy="900360"/>
                  </a:xfrm>
                  <a:custGeom>
                    <a:avLst/>
                    <a:gdLst>
                      <a:gd name="connsiteX0" fmla="*/ 0 w 39071"/>
                      <a:gd name="connsiteY0" fmla="*/ 0 h 900360"/>
                      <a:gd name="connsiteX1" fmla="*/ 39071 w 39071"/>
                      <a:gd name="connsiteY1" fmla="*/ 0 h 900360"/>
                      <a:gd name="connsiteX2" fmla="*/ 39071 w 39071"/>
                      <a:gd name="connsiteY2" fmla="*/ 900361 h 900360"/>
                      <a:gd name="connsiteX3" fmla="*/ 0 w 39071"/>
                      <a:gd name="connsiteY3" fmla="*/ 900361 h 9003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71" h="900360">
                        <a:moveTo>
                          <a:pt x="0" y="0"/>
                        </a:moveTo>
                        <a:lnTo>
                          <a:pt x="39071" y="0"/>
                        </a:lnTo>
                        <a:lnTo>
                          <a:pt x="39071" y="900361"/>
                        </a:lnTo>
                        <a:lnTo>
                          <a:pt x="0" y="900361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5" name="Freeform: Shape 1164">
                    <a:extLst>
                      <a:ext uri="{FF2B5EF4-FFF2-40B4-BE49-F238E27FC236}">
                        <a16:creationId xmlns:a16="http://schemas.microsoft.com/office/drawing/2014/main" id="{F269B0BE-F3B8-E3A0-408F-87A2473E1B97}"/>
                      </a:ext>
                    </a:extLst>
                  </p:cNvPr>
                  <p:cNvSpPr/>
                  <p:nvPr/>
                </p:nvSpPr>
                <p:spPr>
                  <a:xfrm>
                    <a:off x="5622575" y="2582290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80BC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6" name="Freeform: Shape 1165">
                    <a:extLst>
                      <a:ext uri="{FF2B5EF4-FFF2-40B4-BE49-F238E27FC236}">
                        <a16:creationId xmlns:a16="http://schemas.microsoft.com/office/drawing/2014/main" id="{3D2B057C-1EFD-E2DD-6BC6-168A34D44585}"/>
                      </a:ext>
                    </a:extLst>
                  </p:cNvPr>
                  <p:cNvSpPr/>
                  <p:nvPr/>
                </p:nvSpPr>
                <p:spPr>
                  <a:xfrm>
                    <a:off x="5622575" y="3249612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7" name="Freeform: Shape 1166">
                    <a:extLst>
                      <a:ext uri="{FF2B5EF4-FFF2-40B4-BE49-F238E27FC236}">
                        <a16:creationId xmlns:a16="http://schemas.microsoft.com/office/drawing/2014/main" id="{68F81C3E-2E90-C61B-15E4-76440AF3EBA7}"/>
                      </a:ext>
                    </a:extLst>
                  </p:cNvPr>
                  <p:cNvSpPr/>
                  <p:nvPr/>
                </p:nvSpPr>
                <p:spPr>
                  <a:xfrm>
                    <a:off x="5005479" y="3249612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80BC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8" name="Freeform: Shape 1167">
                    <a:extLst>
                      <a:ext uri="{FF2B5EF4-FFF2-40B4-BE49-F238E27FC236}">
                        <a16:creationId xmlns:a16="http://schemas.microsoft.com/office/drawing/2014/main" id="{76BB9D67-9F51-C07D-BE40-B648290AF5C4}"/>
                      </a:ext>
                    </a:extLst>
                  </p:cNvPr>
                  <p:cNvSpPr/>
                  <p:nvPr/>
                </p:nvSpPr>
                <p:spPr>
                  <a:xfrm>
                    <a:off x="4615859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80BC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9" name="Freeform: Shape 1168">
                    <a:extLst>
                      <a:ext uri="{FF2B5EF4-FFF2-40B4-BE49-F238E27FC236}">
                        <a16:creationId xmlns:a16="http://schemas.microsoft.com/office/drawing/2014/main" id="{2ACC97DD-B34E-4E3D-E06B-89520D8A5A91}"/>
                      </a:ext>
                    </a:extLst>
                  </p:cNvPr>
                  <p:cNvSpPr/>
                  <p:nvPr/>
                </p:nvSpPr>
                <p:spPr>
                  <a:xfrm>
                    <a:off x="5378954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0" name="Freeform: Shape 1169">
                    <a:extLst>
                      <a:ext uri="{FF2B5EF4-FFF2-40B4-BE49-F238E27FC236}">
                        <a16:creationId xmlns:a16="http://schemas.microsoft.com/office/drawing/2014/main" id="{4A67E03F-CB9F-54D1-19E6-759F11365049}"/>
                      </a:ext>
                    </a:extLst>
                  </p:cNvPr>
                  <p:cNvSpPr/>
                  <p:nvPr/>
                </p:nvSpPr>
                <p:spPr>
                  <a:xfrm>
                    <a:off x="5870054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1" name="Freeform: Shape 1170">
                    <a:extLst>
                      <a:ext uri="{FF2B5EF4-FFF2-40B4-BE49-F238E27FC236}">
                        <a16:creationId xmlns:a16="http://schemas.microsoft.com/office/drawing/2014/main" id="{F1861E05-2660-C106-B3DC-610E17D5421F}"/>
                      </a:ext>
                    </a:extLst>
                  </p:cNvPr>
                  <p:cNvSpPr/>
                  <p:nvPr/>
                </p:nvSpPr>
                <p:spPr>
                  <a:xfrm>
                    <a:off x="6633149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2" name="Freeform: Shape 1171">
                    <a:extLst>
                      <a:ext uri="{FF2B5EF4-FFF2-40B4-BE49-F238E27FC236}">
                        <a16:creationId xmlns:a16="http://schemas.microsoft.com/office/drawing/2014/main" id="{1B9339A1-4AAF-9E99-905C-893257A1AAF5}"/>
                      </a:ext>
                    </a:extLst>
                  </p:cNvPr>
                  <p:cNvSpPr/>
                  <p:nvPr/>
                </p:nvSpPr>
                <p:spPr>
                  <a:xfrm>
                    <a:off x="6239671" y="3249612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34" name="Graphic 9">
                  <a:extLst>
                    <a:ext uri="{FF2B5EF4-FFF2-40B4-BE49-F238E27FC236}">
                      <a16:creationId xmlns:a16="http://schemas.microsoft.com/office/drawing/2014/main" id="{A3C60CCB-4EB0-20A5-7621-87F810F9E010}"/>
                    </a:ext>
                  </a:extLst>
                </p:cNvPr>
                <p:cNvGrpSpPr/>
                <p:nvPr/>
              </p:nvGrpSpPr>
              <p:grpSpPr>
                <a:xfrm>
                  <a:off x="7227909" y="2582290"/>
                  <a:ext cx="2330872" cy="1620154"/>
                  <a:chOff x="7227909" y="2582290"/>
                  <a:chExt cx="2330872" cy="1620154"/>
                </a:xfrm>
              </p:grpSpPr>
              <p:sp>
                <p:nvSpPr>
                  <p:cNvPr id="1143" name="Freeform: Shape 1142">
                    <a:extLst>
                      <a:ext uri="{FF2B5EF4-FFF2-40B4-BE49-F238E27FC236}">
                        <a16:creationId xmlns:a16="http://schemas.microsoft.com/office/drawing/2014/main" id="{714989F8-78F7-4382-50E7-C0CF51D1BEA5}"/>
                      </a:ext>
                    </a:extLst>
                  </p:cNvPr>
                  <p:cNvSpPr/>
                  <p:nvPr/>
                </p:nvSpPr>
                <p:spPr>
                  <a:xfrm>
                    <a:off x="8366147" y="2779153"/>
                    <a:ext cx="39071" cy="557469"/>
                  </a:xfrm>
                  <a:custGeom>
                    <a:avLst/>
                    <a:gdLst>
                      <a:gd name="connsiteX0" fmla="*/ 0 w 39071"/>
                      <a:gd name="connsiteY0" fmla="*/ 0 h 557469"/>
                      <a:gd name="connsiteX1" fmla="*/ 39072 w 39071"/>
                      <a:gd name="connsiteY1" fmla="*/ 0 h 557469"/>
                      <a:gd name="connsiteX2" fmla="*/ 39072 w 39071"/>
                      <a:gd name="connsiteY2" fmla="*/ 557470 h 557469"/>
                      <a:gd name="connsiteX3" fmla="*/ 0 w 39071"/>
                      <a:gd name="connsiteY3" fmla="*/ 557470 h 557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71" h="557469">
                        <a:moveTo>
                          <a:pt x="0" y="0"/>
                        </a:moveTo>
                        <a:lnTo>
                          <a:pt x="39072" y="0"/>
                        </a:lnTo>
                        <a:lnTo>
                          <a:pt x="39072" y="557470"/>
                        </a:lnTo>
                        <a:lnTo>
                          <a:pt x="0" y="55747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4" name="Freeform: Shape 1143">
                    <a:extLst>
                      <a:ext uri="{FF2B5EF4-FFF2-40B4-BE49-F238E27FC236}">
                        <a16:creationId xmlns:a16="http://schemas.microsoft.com/office/drawing/2014/main" id="{E9CAF5C5-8A41-2F6E-CFC6-16B1C62A76B7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7604404" y="3081278"/>
                    <a:ext cx="900361" cy="39071"/>
                  </a:xfrm>
                  <a:custGeom>
                    <a:avLst/>
                    <a:gdLst>
                      <a:gd name="connsiteX0" fmla="*/ 0 w 900361"/>
                      <a:gd name="connsiteY0" fmla="*/ 0 h 39071"/>
                      <a:gd name="connsiteX1" fmla="*/ 900361 w 900361"/>
                      <a:gd name="connsiteY1" fmla="*/ 0 h 39071"/>
                      <a:gd name="connsiteX2" fmla="*/ 900361 w 900361"/>
                      <a:gd name="connsiteY2" fmla="*/ 39071 h 39071"/>
                      <a:gd name="connsiteX3" fmla="*/ 0 w 900361"/>
                      <a:gd name="connsiteY3" fmla="*/ 39071 h 39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00361" h="39071">
                        <a:moveTo>
                          <a:pt x="0" y="0"/>
                        </a:moveTo>
                        <a:lnTo>
                          <a:pt x="900361" y="0"/>
                        </a:lnTo>
                        <a:lnTo>
                          <a:pt x="900361" y="39071"/>
                        </a:lnTo>
                        <a:lnTo>
                          <a:pt x="0" y="39071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5" name="Freeform: Shape 1144">
                    <a:extLst>
                      <a:ext uri="{FF2B5EF4-FFF2-40B4-BE49-F238E27FC236}">
                        <a16:creationId xmlns:a16="http://schemas.microsoft.com/office/drawing/2014/main" id="{3D5F6D73-B360-CC0B-531C-F0E9201DD86F}"/>
                      </a:ext>
                    </a:extLst>
                  </p:cNvPr>
                  <p:cNvSpPr/>
                  <p:nvPr/>
                </p:nvSpPr>
                <p:spPr>
                  <a:xfrm rot="-3479203">
                    <a:off x="7237041" y="3728092"/>
                    <a:ext cx="678902" cy="39070"/>
                  </a:xfrm>
                  <a:custGeom>
                    <a:avLst/>
                    <a:gdLst>
                      <a:gd name="connsiteX0" fmla="*/ 0 w 678902"/>
                      <a:gd name="connsiteY0" fmla="*/ 0 h 39070"/>
                      <a:gd name="connsiteX1" fmla="*/ 678903 w 678902"/>
                      <a:gd name="connsiteY1" fmla="*/ 0 h 39070"/>
                      <a:gd name="connsiteX2" fmla="*/ 678903 w 678902"/>
                      <a:gd name="connsiteY2" fmla="*/ 39070 h 39070"/>
                      <a:gd name="connsiteX3" fmla="*/ 0 w 678902"/>
                      <a:gd name="connsiteY3" fmla="*/ 39070 h 39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78902" h="39070">
                        <a:moveTo>
                          <a:pt x="0" y="0"/>
                        </a:moveTo>
                        <a:lnTo>
                          <a:pt x="678903" y="0"/>
                        </a:lnTo>
                        <a:lnTo>
                          <a:pt x="678903" y="39070"/>
                        </a:lnTo>
                        <a:lnTo>
                          <a:pt x="0" y="3907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6" name="Freeform: Shape 1145">
                    <a:extLst>
                      <a:ext uri="{FF2B5EF4-FFF2-40B4-BE49-F238E27FC236}">
                        <a16:creationId xmlns:a16="http://schemas.microsoft.com/office/drawing/2014/main" id="{2D91C818-76F3-C8A8-C269-B50904C6C502}"/>
                      </a:ext>
                    </a:extLst>
                  </p:cNvPr>
                  <p:cNvSpPr/>
                  <p:nvPr/>
                </p:nvSpPr>
                <p:spPr>
                  <a:xfrm rot="-3479203">
                    <a:off x="8469076" y="3728123"/>
                    <a:ext cx="678902" cy="39070"/>
                  </a:xfrm>
                  <a:custGeom>
                    <a:avLst/>
                    <a:gdLst>
                      <a:gd name="connsiteX0" fmla="*/ 0 w 678902"/>
                      <a:gd name="connsiteY0" fmla="*/ 0 h 39070"/>
                      <a:gd name="connsiteX1" fmla="*/ 678903 w 678902"/>
                      <a:gd name="connsiteY1" fmla="*/ 0 h 39070"/>
                      <a:gd name="connsiteX2" fmla="*/ 678903 w 678902"/>
                      <a:gd name="connsiteY2" fmla="*/ 39070 h 39070"/>
                      <a:gd name="connsiteX3" fmla="*/ 0 w 678902"/>
                      <a:gd name="connsiteY3" fmla="*/ 39070 h 39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78902" h="39070">
                        <a:moveTo>
                          <a:pt x="0" y="0"/>
                        </a:moveTo>
                        <a:lnTo>
                          <a:pt x="678903" y="0"/>
                        </a:lnTo>
                        <a:lnTo>
                          <a:pt x="678903" y="39070"/>
                        </a:lnTo>
                        <a:lnTo>
                          <a:pt x="0" y="3907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7" name="Freeform: Shape 1146">
                    <a:extLst>
                      <a:ext uri="{FF2B5EF4-FFF2-40B4-BE49-F238E27FC236}">
                        <a16:creationId xmlns:a16="http://schemas.microsoft.com/office/drawing/2014/main" id="{47325258-7F3C-6E0C-8222-7B2CEA41563C}"/>
                      </a:ext>
                    </a:extLst>
                  </p:cNvPr>
                  <p:cNvSpPr/>
                  <p:nvPr/>
                </p:nvSpPr>
                <p:spPr>
                  <a:xfrm rot="-1921088">
                    <a:off x="9188360" y="3407766"/>
                    <a:ext cx="39072" cy="678938"/>
                  </a:xfrm>
                  <a:custGeom>
                    <a:avLst/>
                    <a:gdLst>
                      <a:gd name="connsiteX0" fmla="*/ 0 w 39072"/>
                      <a:gd name="connsiteY0" fmla="*/ 0 h 678938"/>
                      <a:gd name="connsiteX1" fmla="*/ 39072 w 39072"/>
                      <a:gd name="connsiteY1" fmla="*/ 0 h 678938"/>
                      <a:gd name="connsiteX2" fmla="*/ 39072 w 39072"/>
                      <a:gd name="connsiteY2" fmla="*/ 678939 h 678938"/>
                      <a:gd name="connsiteX3" fmla="*/ 0 w 39072"/>
                      <a:gd name="connsiteY3" fmla="*/ 678939 h 678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72" h="678938">
                        <a:moveTo>
                          <a:pt x="0" y="0"/>
                        </a:moveTo>
                        <a:lnTo>
                          <a:pt x="39072" y="0"/>
                        </a:lnTo>
                        <a:lnTo>
                          <a:pt x="39072" y="678939"/>
                        </a:lnTo>
                        <a:lnTo>
                          <a:pt x="0" y="678939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8" name="Freeform: Shape 1147">
                    <a:extLst>
                      <a:ext uri="{FF2B5EF4-FFF2-40B4-BE49-F238E27FC236}">
                        <a16:creationId xmlns:a16="http://schemas.microsoft.com/office/drawing/2014/main" id="{3B6599C1-AA1E-C6CD-C6B7-BDA005F2851A}"/>
                      </a:ext>
                    </a:extLst>
                  </p:cNvPr>
                  <p:cNvSpPr/>
                  <p:nvPr/>
                </p:nvSpPr>
                <p:spPr>
                  <a:xfrm rot="-1921088">
                    <a:off x="7956285" y="3407828"/>
                    <a:ext cx="39072" cy="678938"/>
                  </a:xfrm>
                  <a:custGeom>
                    <a:avLst/>
                    <a:gdLst>
                      <a:gd name="connsiteX0" fmla="*/ 0 w 39072"/>
                      <a:gd name="connsiteY0" fmla="*/ 0 h 678938"/>
                      <a:gd name="connsiteX1" fmla="*/ 39072 w 39072"/>
                      <a:gd name="connsiteY1" fmla="*/ 0 h 678938"/>
                      <a:gd name="connsiteX2" fmla="*/ 39072 w 39072"/>
                      <a:gd name="connsiteY2" fmla="*/ 678939 h 678938"/>
                      <a:gd name="connsiteX3" fmla="*/ 0 w 39072"/>
                      <a:gd name="connsiteY3" fmla="*/ 678939 h 678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72" h="678938">
                        <a:moveTo>
                          <a:pt x="0" y="0"/>
                        </a:moveTo>
                        <a:lnTo>
                          <a:pt x="39072" y="0"/>
                        </a:lnTo>
                        <a:lnTo>
                          <a:pt x="39072" y="678939"/>
                        </a:lnTo>
                        <a:lnTo>
                          <a:pt x="0" y="678939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9" name="Freeform: Shape 1148">
                    <a:extLst>
                      <a:ext uri="{FF2B5EF4-FFF2-40B4-BE49-F238E27FC236}">
                        <a16:creationId xmlns:a16="http://schemas.microsoft.com/office/drawing/2014/main" id="{9D5D120A-4217-980F-DBF3-9AFF92B718EC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8699963" y="2650660"/>
                    <a:ext cx="39071" cy="900360"/>
                  </a:xfrm>
                  <a:custGeom>
                    <a:avLst/>
                    <a:gdLst>
                      <a:gd name="connsiteX0" fmla="*/ 0 w 39071"/>
                      <a:gd name="connsiteY0" fmla="*/ 0 h 900360"/>
                      <a:gd name="connsiteX1" fmla="*/ 39071 w 39071"/>
                      <a:gd name="connsiteY1" fmla="*/ 0 h 900360"/>
                      <a:gd name="connsiteX2" fmla="*/ 39071 w 39071"/>
                      <a:gd name="connsiteY2" fmla="*/ 900361 h 900360"/>
                      <a:gd name="connsiteX3" fmla="*/ 0 w 39071"/>
                      <a:gd name="connsiteY3" fmla="*/ 900361 h 9003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071" h="900360">
                        <a:moveTo>
                          <a:pt x="0" y="0"/>
                        </a:moveTo>
                        <a:lnTo>
                          <a:pt x="39071" y="0"/>
                        </a:lnTo>
                        <a:lnTo>
                          <a:pt x="39071" y="900361"/>
                        </a:lnTo>
                        <a:lnTo>
                          <a:pt x="0" y="900361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0" name="Freeform: Shape 1149">
                    <a:extLst>
                      <a:ext uri="{FF2B5EF4-FFF2-40B4-BE49-F238E27FC236}">
                        <a16:creationId xmlns:a16="http://schemas.microsoft.com/office/drawing/2014/main" id="{69C3F8E6-691A-D71F-4598-9E28C8A9D78B}"/>
                      </a:ext>
                    </a:extLst>
                  </p:cNvPr>
                  <p:cNvSpPr/>
                  <p:nvPr/>
                </p:nvSpPr>
                <p:spPr>
                  <a:xfrm>
                    <a:off x="8234626" y="2582290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5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5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80BC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1" name="Freeform: Shape 1150">
                    <a:extLst>
                      <a:ext uri="{FF2B5EF4-FFF2-40B4-BE49-F238E27FC236}">
                        <a16:creationId xmlns:a16="http://schemas.microsoft.com/office/drawing/2014/main" id="{CD428A75-04B7-B39D-0078-68F5C4140C3E}"/>
                      </a:ext>
                    </a:extLst>
                  </p:cNvPr>
                  <p:cNvSpPr/>
                  <p:nvPr/>
                </p:nvSpPr>
                <p:spPr>
                  <a:xfrm>
                    <a:off x="8234626" y="3249612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5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5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80BC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2" name="Freeform: Shape 1151">
                    <a:extLst>
                      <a:ext uri="{FF2B5EF4-FFF2-40B4-BE49-F238E27FC236}">
                        <a16:creationId xmlns:a16="http://schemas.microsoft.com/office/drawing/2014/main" id="{2A91FCE2-E072-6D44-4B4D-164CD4D4738E}"/>
                      </a:ext>
                    </a:extLst>
                  </p:cNvPr>
                  <p:cNvSpPr/>
                  <p:nvPr/>
                </p:nvSpPr>
                <p:spPr>
                  <a:xfrm>
                    <a:off x="7617529" y="3249612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4" y="313582"/>
                          <a:pt x="156791" y="313582"/>
                        </a:cubicBezTo>
                        <a:cubicBezTo>
                          <a:pt x="70197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7" y="0"/>
                          <a:pt x="156791" y="0"/>
                        </a:cubicBezTo>
                        <a:cubicBezTo>
                          <a:pt x="243384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3" name="Freeform: Shape 1152">
                    <a:extLst>
                      <a:ext uri="{FF2B5EF4-FFF2-40B4-BE49-F238E27FC236}">
                        <a16:creationId xmlns:a16="http://schemas.microsoft.com/office/drawing/2014/main" id="{A3E2291E-5BC5-36C4-DF1E-5F0C3122974A}"/>
                      </a:ext>
                    </a:extLst>
                  </p:cNvPr>
                  <p:cNvSpPr/>
                  <p:nvPr/>
                </p:nvSpPr>
                <p:spPr>
                  <a:xfrm>
                    <a:off x="7227909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5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5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4" name="Freeform: Shape 1153">
                    <a:extLst>
                      <a:ext uri="{FF2B5EF4-FFF2-40B4-BE49-F238E27FC236}">
                        <a16:creationId xmlns:a16="http://schemas.microsoft.com/office/drawing/2014/main" id="{BCB277E6-A7C7-066D-381E-4E9C4D5B4E0A}"/>
                      </a:ext>
                    </a:extLst>
                  </p:cNvPr>
                  <p:cNvSpPr/>
                  <p:nvPr/>
                </p:nvSpPr>
                <p:spPr>
                  <a:xfrm>
                    <a:off x="7990995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5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5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5" name="Freeform: Shape 1154">
                    <a:extLst>
                      <a:ext uri="{FF2B5EF4-FFF2-40B4-BE49-F238E27FC236}">
                        <a16:creationId xmlns:a16="http://schemas.microsoft.com/office/drawing/2014/main" id="{F6FA1C6D-557B-A6D7-C771-D7F4B25EE8DE}"/>
                      </a:ext>
                    </a:extLst>
                  </p:cNvPr>
                  <p:cNvSpPr/>
                  <p:nvPr/>
                </p:nvSpPr>
                <p:spPr>
                  <a:xfrm>
                    <a:off x="8482104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5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5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" name="Freeform: Shape 1155">
                    <a:extLst>
                      <a:ext uri="{FF2B5EF4-FFF2-40B4-BE49-F238E27FC236}">
                        <a16:creationId xmlns:a16="http://schemas.microsoft.com/office/drawing/2014/main" id="{C424FFD7-C341-0CED-59E3-2F70C4810FD3}"/>
                      </a:ext>
                    </a:extLst>
                  </p:cNvPr>
                  <p:cNvSpPr/>
                  <p:nvPr/>
                </p:nvSpPr>
                <p:spPr>
                  <a:xfrm>
                    <a:off x="9245199" y="3888863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5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5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7" name="Freeform: Shape 1156">
                    <a:extLst>
                      <a:ext uri="{FF2B5EF4-FFF2-40B4-BE49-F238E27FC236}">
                        <a16:creationId xmlns:a16="http://schemas.microsoft.com/office/drawing/2014/main" id="{FCA565DB-DF76-19A8-538B-DD77E6BBF83E}"/>
                      </a:ext>
                    </a:extLst>
                  </p:cNvPr>
                  <p:cNvSpPr/>
                  <p:nvPr/>
                </p:nvSpPr>
                <p:spPr>
                  <a:xfrm>
                    <a:off x="8851722" y="3249612"/>
                    <a:ext cx="313582" cy="313581"/>
                  </a:xfrm>
                  <a:custGeom>
                    <a:avLst/>
                    <a:gdLst>
                      <a:gd name="connsiteX0" fmla="*/ 313582 w 313582"/>
                      <a:gd name="connsiteY0" fmla="*/ 156791 h 313581"/>
                      <a:gd name="connsiteX1" fmla="*/ 156791 w 313582"/>
                      <a:gd name="connsiteY1" fmla="*/ 313582 h 313581"/>
                      <a:gd name="connsiteX2" fmla="*/ 0 w 313582"/>
                      <a:gd name="connsiteY2" fmla="*/ 156791 h 313581"/>
                      <a:gd name="connsiteX3" fmla="*/ 156791 w 313582"/>
                      <a:gd name="connsiteY3" fmla="*/ 0 h 313581"/>
                      <a:gd name="connsiteX4" fmla="*/ 313582 w 313582"/>
                      <a:gd name="connsiteY4" fmla="*/ 156791 h 313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582" h="313581">
                        <a:moveTo>
                          <a:pt x="313582" y="156791"/>
                        </a:moveTo>
                        <a:cubicBezTo>
                          <a:pt x="313582" y="243384"/>
                          <a:pt x="243385" y="313582"/>
                          <a:pt x="156791" y="313582"/>
                        </a:cubicBezTo>
                        <a:cubicBezTo>
                          <a:pt x="70198" y="313582"/>
                          <a:pt x="0" y="243384"/>
                          <a:pt x="0" y="156791"/>
                        </a:cubicBezTo>
                        <a:cubicBezTo>
                          <a:pt x="0" y="70198"/>
                          <a:pt x="70198" y="0"/>
                          <a:pt x="156791" y="0"/>
                        </a:cubicBezTo>
                        <a:cubicBezTo>
                          <a:pt x="243385" y="0"/>
                          <a:pt x="313582" y="70198"/>
                          <a:pt x="313582" y="156791"/>
                        </a:cubicBezTo>
                        <a:close/>
                      </a:path>
                    </a:pathLst>
                  </a:custGeom>
                  <a:solidFill>
                    <a:srgbClr val="318DD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35" name="Freeform: Shape 1134">
                  <a:extLst>
                    <a:ext uri="{FF2B5EF4-FFF2-40B4-BE49-F238E27FC236}">
                      <a16:creationId xmlns:a16="http://schemas.microsoft.com/office/drawing/2014/main" id="{41BBC058-9634-5B82-C59F-C62246D00141}"/>
                    </a:ext>
                  </a:extLst>
                </p:cNvPr>
                <p:cNvSpPr/>
                <p:nvPr/>
              </p:nvSpPr>
              <p:spPr>
                <a:xfrm>
                  <a:off x="5272265" y="1914064"/>
                  <a:ext cx="1018070" cy="300685"/>
                </a:xfrm>
                <a:custGeom>
                  <a:avLst/>
                  <a:gdLst>
                    <a:gd name="connsiteX0" fmla="*/ 0 w 1018070"/>
                    <a:gd name="connsiteY0" fmla="*/ 0 h 300685"/>
                    <a:gd name="connsiteX1" fmla="*/ 1018070 w 1018070"/>
                    <a:gd name="connsiteY1" fmla="*/ 0 h 300685"/>
                    <a:gd name="connsiteX2" fmla="*/ 1018070 w 1018070"/>
                    <a:gd name="connsiteY2" fmla="*/ 300685 h 300685"/>
                    <a:gd name="connsiteX3" fmla="*/ 0 w 1018070"/>
                    <a:gd name="connsiteY3" fmla="*/ 300685 h 300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070" h="300685">
                      <a:moveTo>
                        <a:pt x="0" y="0"/>
                      </a:moveTo>
                      <a:lnTo>
                        <a:pt x="1018070" y="0"/>
                      </a:lnTo>
                      <a:lnTo>
                        <a:pt x="1018070" y="300685"/>
                      </a:lnTo>
                      <a:lnTo>
                        <a:pt x="0" y="300685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136" name="Graphic 9">
                  <a:extLst>
                    <a:ext uri="{FF2B5EF4-FFF2-40B4-BE49-F238E27FC236}">
                      <a16:creationId xmlns:a16="http://schemas.microsoft.com/office/drawing/2014/main" id="{DB245024-BC50-31E5-FC3C-F3ECE15AC5D3}"/>
                    </a:ext>
                  </a:extLst>
                </p:cNvPr>
                <p:cNvGrpSpPr/>
                <p:nvPr/>
              </p:nvGrpSpPr>
              <p:grpSpPr>
                <a:xfrm>
                  <a:off x="3117977" y="2048386"/>
                  <a:ext cx="2209609" cy="461533"/>
                  <a:chOff x="3117977" y="2048386"/>
                  <a:chExt cx="2209609" cy="461533"/>
                </a:xfrm>
                <a:solidFill>
                  <a:srgbClr val="333333"/>
                </a:solidFill>
              </p:grpSpPr>
              <p:sp>
                <p:nvSpPr>
                  <p:cNvPr id="1141" name="Freeform: Shape 1140">
                    <a:extLst>
                      <a:ext uri="{FF2B5EF4-FFF2-40B4-BE49-F238E27FC236}">
                        <a16:creationId xmlns:a16="http://schemas.microsoft.com/office/drawing/2014/main" id="{999CC656-E6EB-CF1C-C293-DDFD001EE9B5}"/>
                      </a:ext>
                    </a:extLst>
                  </p:cNvPr>
                  <p:cNvSpPr/>
                  <p:nvPr/>
                </p:nvSpPr>
                <p:spPr>
                  <a:xfrm>
                    <a:off x="3156886" y="2048386"/>
                    <a:ext cx="2170699" cy="377418"/>
                  </a:xfrm>
                  <a:custGeom>
                    <a:avLst/>
                    <a:gdLst>
                      <a:gd name="connsiteX0" fmla="*/ 39081 w 2170699"/>
                      <a:gd name="connsiteY0" fmla="*/ 377419 h 377418"/>
                      <a:gd name="connsiteX1" fmla="*/ 0 w 2170699"/>
                      <a:gd name="connsiteY1" fmla="*/ 377419 h 377418"/>
                      <a:gd name="connsiteX2" fmla="*/ 0 w 2170699"/>
                      <a:gd name="connsiteY2" fmla="*/ 0 h 377418"/>
                      <a:gd name="connsiteX3" fmla="*/ 2170700 w 2170699"/>
                      <a:gd name="connsiteY3" fmla="*/ 0 h 377418"/>
                      <a:gd name="connsiteX4" fmla="*/ 2170700 w 2170699"/>
                      <a:gd name="connsiteY4" fmla="*/ 39081 h 377418"/>
                      <a:gd name="connsiteX5" fmla="*/ 39081 w 2170699"/>
                      <a:gd name="connsiteY5" fmla="*/ 39081 h 377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70699" h="377418">
                        <a:moveTo>
                          <a:pt x="39081" y="377419"/>
                        </a:moveTo>
                        <a:lnTo>
                          <a:pt x="0" y="377419"/>
                        </a:lnTo>
                        <a:lnTo>
                          <a:pt x="0" y="0"/>
                        </a:lnTo>
                        <a:lnTo>
                          <a:pt x="2170700" y="0"/>
                        </a:lnTo>
                        <a:lnTo>
                          <a:pt x="2170700" y="39081"/>
                        </a:lnTo>
                        <a:lnTo>
                          <a:pt x="39081" y="39081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2" name="Freeform: Shape 1141">
                    <a:extLst>
                      <a:ext uri="{FF2B5EF4-FFF2-40B4-BE49-F238E27FC236}">
                        <a16:creationId xmlns:a16="http://schemas.microsoft.com/office/drawing/2014/main" id="{F64D7ED1-4866-C127-726F-DE90C01F6E3E}"/>
                      </a:ext>
                    </a:extLst>
                  </p:cNvPr>
                  <p:cNvSpPr/>
                  <p:nvPr/>
                </p:nvSpPr>
                <p:spPr>
                  <a:xfrm>
                    <a:off x="3117977" y="2408697"/>
                    <a:ext cx="116900" cy="101222"/>
                  </a:xfrm>
                  <a:custGeom>
                    <a:avLst/>
                    <a:gdLst>
                      <a:gd name="connsiteX0" fmla="*/ 0 w 116900"/>
                      <a:gd name="connsiteY0" fmla="*/ 0 h 101222"/>
                      <a:gd name="connsiteX1" fmla="*/ 58445 w 116900"/>
                      <a:gd name="connsiteY1" fmla="*/ 101222 h 101222"/>
                      <a:gd name="connsiteX2" fmla="*/ 116900 w 116900"/>
                      <a:gd name="connsiteY2" fmla="*/ 0 h 101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6900" h="101222">
                        <a:moveTo>
                          <a:pt x="0" y="0"/>
                        </a:moveTo>
                        <a:lnTo>
                          <a:pt x="58445" y="101222"/>
                        </a:lnTo>
                        <a:lnTo>
                          <a:pt x="116900" y="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37" name="Graphic 9">
                  <a:extLst>
                    <a:ext uri="{FF2B5EF4-FFF2-40B4-BE49-F238E27FC236}">
                      <a16:creationId xmlns:a16="http://schemas.microsoft.com/office/drawing/2014/main" id="{85BAEC50-BBA0-B22F-B85C-C888509FF96B}"/>
                    </a:ext>
                  </a:extLst>
                </p:cNvPr>
                <p:cNvGrpSpPr/>
                <p:nvPr/>
              </p:nvGrpSpPr>
              <p:grpSpPr>
                <a:xfrm>
                  <a:off x="6247460" y="2019092"/>
                  <a:ext cx="2199934" cy="490827"/>
                  <a:chOff x="6247460" y="2019092"/>
                  <a:chExt cx="2199934" cy="490827"/>
                </a:xfrm>
                <a:solidFill>
                  <a:srgbClr val="333333"/>
                </a:solidFill>
              </p:grpSpPr>
              <p:sp>
                <p:nvSpPr>
                  <p:cNvPr id="1139" name="Freeform: Shape 1138">
                    <a:extLst>
                      <a:ext uri="{FF2B5EF4-FFF2-40B4-BE49-F238E27FC236}">
                        <a16:creationId xmlns:a16="http://schemas.microsoft.com/office/drawing/2014/main" id="{89E2A5B3-A577-D768-D3E6-DCC079CDA6C2}"/>
                      </a:ext>
                    </a:extLst>
                  </p:cNvPr>
                  <p:cNvSpPr/>
                  <p:nvPr/>
                </p:nvSpPr>
                <p:spPr>
                  <a:xfrm>
                    <a:off x="6247460" y="2019092"/>
                    <a:ext cx="2170680" cy="377418"/>
                  </a:xfrm>
                  <a:custGeom>
                    <a:avLst/>
                    <a:gdLst>
                      <a:gd name="connsiteX0" fmla="*/ 2170681 w 2170680"/>
                      <a:gd name="connsiteY0" fmla="*/ 377419 h 377418"/>
                      <a:gd name="connsiteX1" fmla="*/ 2131619 w 2170680"/>
                      <a:gd name="connsiteY1" fmla="*/ 377419 h 377418"/>
                      <a:gd name="connsiteX2" fmla="*/ 2131619 w 2170680"/>
                      <a:gd name="connsiteY2" fmla="*/ 39081 h 377418"/>
                      <a:gd name="connsiteX3" fmla="*/ 0 w 2170680"/>
                      <a:gd name="connsiteY3" fmla="*/ 39081 h 377418"/>
                      <a:gd name="connsiteX4" fmla="*/ 0 w 2170680"/>
                      <a:gd name="connsiteY4" fmla="*/ 0 h 377418"/>
                      <a:gd name="connsiteX5" fmla="*/ 2170681 w 2170680"/>
                      <a:gd name="connsiteY5" fmla="*/ 0 h 377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70680" h="377418">
                        <a:moveTo>
                          <a:pt x="2170681" y="377419"/>
                        </a:moveTo>
                        <a:lnTo>
                          <a:pt x="2131619" y="377419"/>
                        </a:lnTo>
                        <a:lnTo>
                          <a:pt x="2131619" y="39081"/>
                        </a:lnTo>
                        <a:lnTo>
                          <a:pt x="0" y="39081"/>
                        </a:lnTo>
                        <a:lnTo>
                          <a:pt x="0" y="0"/>
                        </a:lnTo>
                        <a:lnTo>
                          <a:pt x="2170681" y="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0" name="Freeform: Shape 1139">
                    <a:extLst>
                      <a:ext uri="{FF2B5EF4-FFF2-40B4-BE49-F238E27FC236}">
                        <a16:creationId xmlns:a16="http://schemas.microsoft.com/office/drawing/2014/main" id="{1269A419-3780-5748-2101-A77D0D4CA1BB}"/>
                      </a:ext>
                    </a:extLst>
                  </p:cNvPr>
                  <p:cNvSpPr/>
                  <p:nvPr/>
                </p:nvSpPr>
                <p:spPr>
                  <a:xfrm>
                    <a:off x="8330495" y="2408697"/>
                    <a:ext cx="116899" cy="101222"/>
                  </a:xfrm>
                  <a:custGeom>
                    <a:avLst/>
                    <a:gdLst>
                      <a:gd name="connsiteX0" fmla="*/ 0 w 116899"/>
                      <a:gd name="connsiteY0" fmla="*/ 0 h 101222"/>
                      <a:gd name="connsiteX1" fmla="*/ 58455 w 116899"/>
                      <a:gd name="connsiteY1" fmla="*/ 101222 h 101222"/>
                      <a:gd name="connsiteX2" fmla="*/ 116900 w 116899"/>
                      <a:gd name="connsiteY2" fmla="*/ 0 h 101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6899" h="101222">
                        <a:moveTo>
                          <a:pt x="0" y="0"/>
                        </a:moveTo>
                        <a:lnTo>
                          <a:pt x="58455" y="101222"/>
                        </a:lnTo>
                        <a:lnTo>
                          <a:pt x="116900" y="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38" name="TextBox 1137">
                  <a:extLst>
                    <a:ext uri="{FF2B5EF4-FFF2-40B4-BE49-F238E27FC236}">
                      <a16:creationId xmlns:a16="http://schemas.microsoft.com/office/drawing/2014/main" id="{4E57543E-5CDE-3572-F1D1-C66B7BC4001C}"/>
                    </a:ext>
                  </a:extLst>
                </p:cNvPr>
                <p:cNvSpPr txBox="1"/>
                <p:nvPr/>
              </p:nvSpPr>
              <p:spPr>
                <a:xfrm>
                  <a:off x="5335930" y="1855803"/>
                  <a:ext cx="930678" cy="39245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Aptos" panose="020B0004020202020204" pitchFamily="34" charset="0"/>
                    </a:rPr>
                    <a:t>Config.</a:t>
                  </a:r>
                </a:p>
              </p:txBody>
            </p:sp>
          </p:grpSp>
        </p:grpSp>
        <p:pic>
          <p:nvPicPr>
            <p:cNvPr id="1247" name="Picture 1246" descr="A blue and orange circle with black text&#10;&#10;Description automatically generated">
              <a:extLst>
                <a:ext uri="{FF2B5EF4-FFF2-40B4-BE49-F238E27FC236}">
                  <a16:creationId xmlns:a16="http://schemas.microsoft.com/office/drawing/2014/main" id="{51F01DC3-9657-F1AD-0A42-C5F5A884B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3894" y="2960635"/>
              <a:ext cx="697938" cy="3756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61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7E2EC-B840-843B-E32E-C745FB78D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56"/>
          <a:stretch/>
        </p:blipFill>
        <p:spPr>
          <a:xfrm>
            <a:off x="673100" y="1701726"/>
            <a:ext cx="10845800" cy="40831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765D90A-1E57-6B08-947B-148E4849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6" y="718039"/>
            <a:ext cx="11318928" cy="717350"/>
          </a:xfrm>
        </p:spPr>
        <p:txBody>
          <a:bodyPr/>
          <a:lstStyle/>
          <a:p>
            <a:r>
              <a:rPr lang="en-US" dirty="0"/>
              <a:t>Design Space Exploration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CFAFBD-64AC-5F17-E1E7-77351D7C8726}"/>
              </a:ext>
            </a:extLst>
          </p:cNvPr>
          <p:cNvSpPr/>
          <p:nvPr/>
        </p:nvSpPr>
        <p:spPr>
          <a:xfrm>
            <a:off x="1993900" y="2552700"/>
            <a:ext cx="2565400" cy="39370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D596C-199F-8414-C6E0-D94CF8D7F536}"/>
              </a:ext>
            </a:extLst>
          </p:cNvPr>
          <p:cNvSpPr/>
          <p:nvPr/>
        </p:nvSpPr>
        <p:spPr>
          <a:xfrm>
            <a:off x="7175500" y="2552700"/>
            <a:ext cx="2578100" cy="39370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3AE0CA-4E58-FFBC-668D-3BCDCBCD935F}"/>
              </a:ext>
            </a:extLst>
          </p:cNvPr>
          <p:cNvSpPr/>
          <p:nvPr/>
        </p:nvSpPr>
        <p:spPr>
          <a:xfrm>
            <a:off x="3581400" y="5975060"/>
            <a:ext cx="5130800" cy="5146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ptos" panose="020B0004020202020204" pitchFamily="34" charset="0"/>
              </a:rPr>
              <a:t>MAPE: </a:t>
            </a:r>
            <a:r>
              <a:rPr lang="en-US" sz="2400" dirty="0">
                <a:solidFill>
                  <a:schemeClr val="tx1"/>
                </a:solidFill>
                <a:latin typeface="Aptos" panose="020B0004020202020204" pitchFamily="34" charset="0"/>
              </a:rPr>
              <a:t>Mean Absolute Percent Error</a:t>
            </a:r>
          </a:p>
        </p:txBody>
      </p:sp>
    </p:spTree>
    <p:extLst>
      <p:ext uri="{BB962C8B-B14F-4D97-AF65-F5344CB8AC3E}">
        <p14:creationId xmlns:p14="http://schemas.microsoft.com/office/powerpoint/2010/main" val="141580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screenshot, diagram&#10;&#10;Description automatically generated">
            <a:extLst>
              <a:ext uri="{FF2B5EF4-FFF2-40B4-BE49-F238E27FC236}">
                <a16:creationId xmlns:a16="http://schemas.microsoft.com/office/drawing/2014/main" id="{D4929C11-0B6B-31AB-E8D1-5C838BAD2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4" y="1484119"/>
            <a:ext cx="11176002" cy="4191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E80AB1-BEBD-9487-8715-78776786D3BF}"/>
              </a:ext>
            </a:extLst>
          </p:cNvPr>
          <p:cNvCxnSpPr>
            <a:cxnSpLocks/>
          </p:cNvCxnSpPr>
          <p:nvPr/>
        </p:nvCxnSpPr>
        <p:spPr>
          <a:xfrm flipH="1" flipV="1">
            <a:off x="1917700" y="4114800"/>
            <a:ext cx="520700" cy="189230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238E9D3-ACC5-B3BA-D62A-4B0372E2B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6" y="718039"/>
            <a:ext cx="11318928" cy="717350"/>
          </a:xfrm>
        </p:spPr>
        <p:txBody>
          <a:bodyPr/>
          <a:lstStyle/>
          <a:p>
            <a:r>
              <a:rPr lang="en-US" dirty="0"/>
              <a:t>Design Space Exploration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F2A198-3D29-5490-7196-6D8DED7AAA48}"/>
              </a:ext>
            </a:extLst>
          </p:cNvPr>
          <p:cNvSpPr/>
          <p:nvPr/>
        </p:nvSpPr>
        <p:spPr>
          <a:xfrm>
            <a:off x="1866900" y="2133600"/>
            <a:ext cx="1574800" cy="39370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DF0B71-AAFB-7E32-CC30-665601401873}"/>
              </a:ext>
            </a:extLst>
          </p:cNvPr>
          <p:cNvSpPr/>
          <p:nvPr/>
        </p:nvSpPr>
        <p:spPr>
          <a:xfrm>
            <a:off x="5214938" y="2133600"/>
            <a:ext cx="881062" cy="3937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2FF2C8-4B4C-F625-DF6A-AEA5684ECAAF}"/>
              </a:ext>
            </a:extLst>
          </p:cNvPr>
          <p:cNvCxnSpPr>
            <a:cxnSpLocks/>
          </p:cNvCxnSpPr>
          <p:nvPr/>
        </p:nvCxnSpPr>
        <p:spPr>
          <a:xfrm flipV="1">
            <a:off x="9423400" y="4610100"/>
            <a:ext cx="381000" cy="14859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C29E53A-7B8D-B15B-D176-318A21597715}"/>
              </a:ext>
            </a:extLst>
          </p:cNvPr>
          <p:cNvGrpSpPr/>
          <p:nvPr/>
        </p:nvGrpSpPr>
        <p:grpSpPr>
          <a:xfrm>
            <a:off x="881857" y="5847000"/>
            <a:ext cx="10428287" cy="580636"/>
            <a:chOff x="998538" y="5847000"/>
            <a:chExt cx="10428287" cy="580636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5F075F3-4762-D366-F05D-5ABDAE0FDFCE}"/>
                </a:ext>
              </a:extLst>
            </p:cNvPr>
            <p:cNvSpPr txBox="1">
              <a:spLocks/>
            </p:cNvSpPr>
            <p:nvPr/>
          </p:nvSpPr>
          <p:spPr>
            <a:xfrm>
              <a:off x="998538" y="5852286"/>
              <a:ext cx="4886323" cy="575350"/>
            </a:xfrm>
            <a:prstGeom prst="rect">
              <a:avLst/>
            </a:prstGeom>
            <a:solidFill>
              <a:srgbClr val="EFF5FB"/>
            </a:solidFill>
            <a:ln>
              <a:solidFill>
                <a:schemeClr val="accent5"/>
              </a:solidFill>
            </a:ln>
          </p:spPr>
          <p:txBody>
            <a:bodyPr vert="horz" lIns="91440" tIns="45720" rIns="91440" bIns="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latin typeface="Aptos" panose="020B0004020202020204" pitchFamily="34" charset="0"/>
                </a:rPr>
                <a:t>Single DSE Model -</a:t>
              </a:r>
              <a:r>
                <a:rPr lang="en-US" sz="2400" dirty="0">
                  <a:latin typeface="Aptos" panose="020B0004020202020204" pitchFamily="34" charset="0"/>
                </a:rPr>
                <a:t> 1.7 </a:t>
              </a:r>
              <a:r>
                <a:rPr lang="en-US" sz="2400" dirty="0" err="1">
                  <a:latin typeface="Aptos" panose="020B0004020202020204" pitchFamily="34" charset="0"/>
                </a:rPr>
                <a:t>ms.</a:t>
              </a:r>
              <a:endParaRPr lang="en-US" sz="2400" dirty="0">
                <a:latin typeface="Aptos" panose="020B0004020202020204" pitchFamily="34" charset="0"/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E634564C-A8A9-DDE6-3AA4-C4D4E6127679}"/>
                </a:ext>
              </a:extLst>
            </p:cNvPr>
            <p:cNvSpPr txBox="1">
              <a:spLocks/>
            </p:cNvSpPr>
            <p:nvPr/>
          </p:nvSpPr>
          <p:spPr>
            <a:xfrm>
              <a:off x="6540501" y="5847000"/>
              <a:ext cx="4886324" cy="5753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 vert="horz" lIns="91440" tIns="45720" rIns="91440" bIns="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latin typeface="Aptos" panose="020B0004020202020204" pitchFamily="34" charset="0"/>
                </a:rPr>
                <a:t>Single HLS Synthesis -</a:t>
              </a:r>
              <a:r>
                <a:rPr lang="en-US" sz="2400" dirty="0">
                  <a:latin typeface="Aptos" panose="020B0004020202020204" pitchFamily="34" charset="0"/>
                </a:rPr>
                <a:t> 9.5 min.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878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E7B592A-ED6E-A8FA-ED32-19D163D09499}"/>
              </a:ext>
            </a:extLst>
          </p:cNvPr>
          <p:cNvGrpSpPr/>
          <p:nvPr/>
        </p:nvGrpSpPr>
        <p:grpSpPr>
          <a:xfrm>
            <a:off x="1776166" y="1683072"/>
            <a:ext cx="3176409" cy="3774365"/>
            <a:chOff x="1522166" y="1683072"/>
            <a:chExt cx="3176409" cy="377436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BC523E8-49E2-9D53-54B4-2D60663886DE}"/>
                </a:ext>
              </a:extLst>
            </p:cNvPr>
            <p:cNvGrpSpPr/>
            <p:nvPr/>
          </p:nvGrpSpPr>
          <p:grpSpPr>
            <a:xfrm flipV="1">
              <a:off x="2281936" y="3456635"/>
              <a:ext cx="1303537" cy="2000802"/>
              <a:chOff x="8836052" y="1284660"/>
              <a:chExt cx="1303537" cy="200080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73F79B5-14EA-43DB-D90E-3AC74F78E8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1284660"/>
                <a:ext cx="698801" cy="1971838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8B94385-A12F-1AE4-6E98-FD84CCAA2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2102876"/>
                <a:ext cx="1303537" cy="118258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FCC318-D30B-CE27-32DD-0758A5A36668}"/>
                </a:ext>
              </a:extLst>
            </p:cNvPr>
            <p:cNvGrpSpPr/>
            <p:nvPr/>
          </p:nvGrpSpPr>
          <p:grpSpPr>
            <a:xfrm>
              <a:off x="1522166" y="1683072"/>
              <a:ext cx="3176409" cy="1756479"/>
              <a:chOff x="1522166" y="1683072"/>
              <a:chExt cx="3176409" cy="1756479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888AB50-2772-C84A-AB00-6DFF0E1C0A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1683072"/>
                <a:ext cx="650749" cy="1681069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EA5860F-BAC0-C9D4-7AF6-B922FDD235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2283055"/>
                <a:ext cx="1303537" cy="115649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13155F8-2459-A44E-E2C2-E40E856616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2166" y="3389679"/>
                <a:ext cx="3176409" cy="24334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DC8310-3B93-3DAC-273C-96FD4332FF7F}"/>
              </a:ext>
            </a:extLst>
          </p:cNvPr>
          <p:cNvGrpSpPr/>
          <p:nvPr/>
        </p:nvGrpSpPr>
        <p:grpSpPr>
          <a:xfrm>
            <a:off x="486172" y="2999389"/>
            <a:ext cx="2915634" cy="859221"/>
            <a:chOff x="2417379" y="3429000"/>
            <a:chExt cx="2915634" cy="859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05C5A11C-DF95-F46E-8CE5-2A241A3B07EE}"/>
                </a:ext>
              </a:extLst>
            </p:cNvPr>
            <p:cNvSpPr/>
            <p:nvPr/>
          </p:nvSpPr>
          <p:spPr>
            <a:xfrm>
              <a:off x="2417379" y="3429000"/>
              <a:ext cx="2915634" cy="859221"/>
            </a:xfrm>
            <a:prstGeom prst="round2Diag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1BA3CC-8F2B-DE00-D6CF-9116A03BCCF6}"/>
                </a:ext>
              </a:extLst>
            </p:cNvPr>
            <p:cNvGrpSpPr/>
            <p:nvPr/>
          </p:nvGrpSpPr>
          <p:grpSpPr>
            <a:xfrm>
              <a:off x="2512864" y="3615558"/>
              <a:ext cx="2600422" cy="523220"/>
              <a:chOff x="2312279" y="3384725"/>
              <a:chExt cx="2600422" cy="5232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1BC497-E544-7339-66CF-091BADE60D02}"/>
                  </a:ext>
                </a:extLst>
              </p:cNvPr>
              <p:cNvSpPr txBox="1"/>
              <p:nvPr/>
            </p:nvSpPr>
            <p:spPr>
              <a:xfrm>
                <a:off x="2312279" y="3384725"/>
                <a:ext cx="22807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Aptos" panose="020B0004020202020204" pitchFamily="34" charset="0"/>
                    <a:cs typeface="+mj-cs"/>
                  </a:rPr>
                  <a:t>GNNBuilder</a:t>
                </a:r>
                <a:endParaRPr lang="en-US" sz="2000" b="1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9AAEE47-9484-4E89-2D25-386704B67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56387" y="3416255"/>
                <a:ext cx="456314" cy="456314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478E0E-5BD3-505D-3903-85AEB161B968}"/>
              </a:ext>
            </a:extLst>
          </p:cNvPr>
          <p:cNvGrpSpPr/>
          <p:nvPr/>
        </p:nvGrpSpPr>
        <p:grpSpPr>
          <a:xfrm>
            <a:off x="-264435" y="1017444"/>
            <a:ext cx="7001302" cy="4909808"/>
            <a:chOff x="-705059" y="1017444"/>
            <a:chExt cx="7001302" cy="4909808"/>
          </a:xfrm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CE0B99FB-ADFF-2A27-C451-ADD379AEDE3F}"/>
                </a:ext>
              </a:extLst>
            </p:cNvPr>
            <p:cNvSpPr/>
            <p:nvPr/>
          </p:nvSpPr>
          <p:spPr>
            <a:xfrm rot="5400000">
              <a:off x="-667862" y="980247"/>
              <a:ext cx="4909808" cy="4984201"/>
            </a:xfrm>
            <a:prstGeom prst="blockArc">
              <a:avLst>
                <a:gd name="adj1" fmla="val 11595224"/>
                <a:gd name="adj2" fmla="val 21051129"/>
                <a:gd name="adj3" fmla="val 7410"/>
              </a:avLst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01FC308-300E-FE44-0E8D-470ADC321B6C}"/>
                </a:ext>
              </a:extLst>
            </p:cNvPr>
            <p:cNvSpPr/>
            <p:nvPr/>
          </p:nvSpPr>
          <p:spPr>
            <a:xfrm>
              <a:off x="3189243" y="2087229"/>
              <a:ext cx="2645416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Architecture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36F229D-8E45-1EEA-59DE-031EB437D15F}"/>
                </a:ext>
              </a:extLst>
            </p:cNvPr>
            <p:cNvSpPr/>
            <p:nvPr/>
          </p:nvSpPr>
          <p:spPr>
            <a:xfrm>
              <a:off x="2479904" y="1177049"/>
              <a:ext cx="291563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Generic Compute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785E35B-32F5-9849-B21C-2D9F5C49EAB6}"/>
                </a:ext>
              </a:extLst>
            </p:cNvPr>
            <p:cNvSpPr/>
            <p:nvPr/>
          </p:nvSpPr>
          <p:spPr>
            <a:xfrm>
              <a:off x="3650828" y="2997409"/>
              <a:ext cx="2645415" cy="87502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Design Space Exploration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C786890-8EAD-DC1E-9F3D-1E76292D7B61}"/>
                </a:ext>
              </a:extLst>
            </p:cNvPr>
            <p:cNvSpPr/>
            <p:nvPr/>
          </p:nvSpPr>
          <p:spPr>
            <a:xfrm>
              <a:off x="3189243" y="4051095"/>
              <a:ext cx="2645416" cy="8792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Performance Results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4E38CF-BDA6-CFED-982B-81572FA16105}"/>
                </a:ext>
              </a:extLst>
            </p:cNvPr>
            <p:cNvSpPr/>
            <p:nvPr/>
          </p:nvSpPr>
          <p:spPr>
            <a:xfrm>
              <a:off x="2475915" y="5109036"/>
              <a:ext cx="291962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Framework API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B60C00B-D522-0F72-2A2F-CF8942C9110A}"/>
              </a:ext>
            </a:extLst>
          </p:cNvPr>
          <p:cNvCxnSpPr>
            <a:cxnSpLocks/>
          </p:cNvCxnSpPr>
          <p:nvPr/>
        </p:nvCxnSpPr>
        <p:spPr>
          <a:xfrm>
            <a:off x="7726235" y="830317"/>
            <a:ext cx="0" cy="5570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B4C9C7-286F-AA56-5C8E-FECC03C0F915}"/>
              </a:ext>
            </a:extLst>
          </p:cNvPr>
          <p:cNvSpPr txBox="1">
            <a:spLocks/>
          </p:cNvSpPr>
          <p:nvPr/>
        </p:nvSpPr>
        <p:spPr>
          <a:xfrm>
            <a:off x="8133549" y="884608"/>
            <a:ext cx="3690149" cy="53256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DL for Graphs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GNNs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Accelerators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cs typeface="+mj-cs"/>
              </a:rPr>
              <a:t>GNNBuilder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Generic Compute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Architecture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Design Space Exploration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/>
              <a:t>Performance Results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Framework API</a:t>
            </a:r>
            <a:endParaRPr lang="en-US" sz="1800" dirty="0">
              <a:solidFill>
                <a:schemeClr val="bg1">
                  <a:lumMod val="75000"/>
                </a:schemeClr>
              </a:solidFill>
              <a:cs typeface="+mj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Limitations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Ongoing Work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Documentation and Open Source</a:t>
            </a:r>
          </a:p>
        </p:txBody>
      </p:sp>
    </p:spTree>
    <p:extLst>
      <p:ext uri="{BB962C8B-B14F-4D97-AF65-F5344CB8AC3E}">
        <p14:creationId xmlns:p14="http://schemas.microsoft.com/office/powerpoint/2010/main" val="1225280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805207C-31F5-8DCB-2C44-869F4C646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514" y="1886153"/>
            <a:ext cx="8119396" cy="20903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7FB93F-CC3D-0BA5-6549-960F90AEF0D7}"/>
              </a:ext>
            </a:extLst>
          </p:cNvPr>
          <p:cNvSpPr txBox="1">
            <a:spLocks/>
          </p:cNvSpPr>
          <p:nvPr/>
        </p:nvSpPr>
        <p:spPr>
          <a:xfrm>
            <a:off x="410198" y="659222"/>
            <a:ext cx="11386739" cy="805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Aptos" panose="020B0004020202020204" pitchFamily="34" charset="0"/>
              </a:rPr>
              <a:t>Accelerator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2A8B3B-9B15-AFB8-C162-D87F32926BD8}"/>
              </a:ext>
            </a:extLst>
          </p:cNvPr>
          <p:cNvSpPr txBox="1"/>
          <p:nvPr/>
        </p:nvSpPr>
        <p:spPr>
          <a:xfrm>
            <a:off x="410196" y="4563873"/>
            <a:ext cx="5381004" cy="1634905"/>
          </a:xfrm>
          <a:prstGeom prst="rect">
            <a:avLst/>
          </a:prstGeom>
          <a:solidFill>
            <a:srgbClr val="EFF5FB"/>
          </a:solidFill>
          <a:ln w="127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45720" rtlCol="0" anchor="ctr">
            <a:noAutofit/>
          </a:bodyPr>
          <a:lstStyle/>
          <a:p>
            <a:r>
              <a:rPr lang="en-US" sz="2400" b="1" dirty="0">
                <a:latin typeface="Aptos" panose="020B0004020202020204" pitchFamily="34" charset="0"/>
              </a:rPr>
              <a:t>CPU: </a:t>
            </a:r>
            <a:r>
              <a:rPr lang="en-US" sz="2400" dirty="0">
                <a:latin typeface="Aptos" panose="020B0004020202020204" pitchFamily="34" charset="0"/>
              </a:rPr>
              <a:t>Intel Xeon Gold 6226R</a:t>
            </a:r>
          </a:p>
          <a:p>
            <a:r>
              <a:rPr lang="en-US" sz="2400" b="1" dirty="0">
                <a:latin typeface="Aptos" panose="020B0004020202020204" pitchFamily="34" charset="0"/>
              </a:rPr>
              <a:t>GPU:  </a:t>
            </a:r>
            <a:r>
              <a:rPr lang="en-US" sz="2400" dirty="0">
                <a:latin typeface="Aptos" panose="020B0004020202020204" pitchFamily="34" charset="0"/>
              </a:rPr>
              <a:t>Nvidia RTX A6000</a:t>
            </a:r>
          </a:p>
          <a:p>
            <a:r>
              <a:rPr lang="en-US" sz="2400" b="1" dirty="0">
                <a:latin typeface="Aptos" panose="020B0004020202020204" pitchFamily="34" charset="0"/>
              </a:rPr>
              <a:t>FPGA: </a:t>
            </a:r>
            <a:r>
              <a:rPr lang="en-US" sz="2400" dirty="0">
                <a:latin typeface="Aptos" panose="020B0004020202020204" pitchFamily="34" charset="0"/>
              </a:rPr>
              <a:t>Xilinx </a:t>
            </a:r>
            <a:r>
              <a:rPr lang="en-US" sz="2400" dirty="0" err="1">
                <a:latin typeface="Aptos" panose="020B0004020202020204" pitchFamily="34" charset="0"/>
              </a:rPr>
              <a:t>Alveo</a:t>
            </a:r>
            <a:r>
              <a:rPr lang="en-US" sz="2400" dirty="0">
                <a:latin typeface="Aptos" panose="020B0004020202020204" pitchFamily="34" charset="0"/>
              </a:rPr>
              <a:t> U280 @ 300 </a:t>
            </a:r>
            <a:r>
              <a:rPr lang="en-US" sz="2400" dirty="0" err="1">
                <a:latin typeface="Aptos" panose="020B0004020202020204" pitchFamily="34" charset="0"/>
              </a:rPr>
              <a:t>MHz</a:t>
            </a:r>
            <a:r>
              <a:rPr lang="en-US" sz="2400" b="1" dirty="0" err="1">
                <a:latin typeface="Aptos" panose="020B0004020202020204" pitchFamily="34" charset="0"/>
              </a:rPr>
              <a:t>.</a:t>
            </a:r>
            <a:endParaRPr lang="en-US" sz="2400" b="1" dirty="0"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179BD9-131D-A8D7-C843-EE1BB1D78804}"/>
              </a:ext>
            </a:extLst>
          </p:cNvPr>
          <p:cNvSpPr txBox="1"/>
          <p:nvPr/>
        </p:nvSpPr>
        <p:spPr>
          <a:xfrm>
            <a:off x="6096001" y="4563873"/>
            <a:ext cx="5700936" cy="1634905"/>
          </a:xfrm>
          <a:prstGeom prst="rect">
            <a:avLst/>
          </a:prstGeom>
          <a:solidFill>
            <a:srgbClr val="EFF5FB"/>
          </a:solidFill>
          <a:ln w="127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91440" rIns="91440" bIns="91440" rtlCol="0" anchor="ctr">
            <a:noAutofit/>
          </a:bodyPr>
          <a:lstStyle/>
          <a:p>
            <a:pPr algn="ctr"/>
            <a:r>
              <a:rPr lang="en-US" sz="2400" dirty="0">
                <a:latin typeface="Aptos" panose="020B0004020202020204" pitchFamily="34" charset="0"/>
              </a:rPr>
              <a:t>We use a </a:t>
            </a:r>
            <a:r>
              <a:rPr lang="en-US" sz="2400" b="1" dirty="0" err="1">
                <a:latin typeface="Aptos" panose="020B0004020202020204" pitchFamily="34" charset="0"/>
              </a:rPr>
              <a:t>batch_size</a:t>
            </a:r>
            <a:r>
              <a:rPr lang="en-US" sz="2400" b="1" dirty="0">
                <a:latin typeface="Aptos" panose="020B0004020202020204" pitchFamily="34" charset="0"/>
              </a:rPr>
              <a:t>=1</a:t>
            </a:r>
          </a:p>
          <a:p>
            <a:pPr algn="ctr"/>
            <a:r>
              <a:rPr lang="en-US" sz="2400" dirty="0">
                <a:latin typeface="Aptos" panose="020B0004020202020204" pitchFamily="34" charset="0"/>
              </a:rPr>
              <a:t>across all evaluations for</a:t>
            </a:r>
          </a:p>
          <a:p>
            <a:pPr algn="ctr"/>
            <a:r>
              <a:rPr lang="en-US" sz="2400" b="1" dirty="0">
                <a:latin typeface="Aptos" panose="020B0004020202020204" pitchFamily="34" charset="0"/>
              </a:rPr>
              <a:t>real-time inference applications</a:t>
            </a:r>
            <a:r>
              <a:rPr lang="en-US" sz="2400" dirty="0">
                <a:latin typeface="Aptos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1235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805207C-31F5-8DCB-2C44-869F4C646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00" y="1464871"/>
            <a:ext cx="5276226" cy="13584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FB7E2646-9EF6-8543-77C3-54C624A89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4536"/>
            <a:ext cx="5938018" cy="59380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F90A8E-562C-C6E1-62E0-7EF83636D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00" y="3069857"/>
            <a:ext cx="5276226" cy="22972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0EC06E-B196-9659-023A-62D8F13F2475}"/>
              </a:ext>
            </a:extLst>
          </p:cNvPr>
          <p:cNvSpPr txBox="1"/>
          <p:nvPr/>
        </p:nvSpPr>
        <p:spPr>
          <a:xfrm>
            <a:off x="410200" y="4862265"/>
            <a:ext cx="5276226" cy="50482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2D821-6B93-01B6-C50D-C10FA0EDFAE8}"/>
              </a:ext>
            </a:extLst>
          </p:cNvPr>
          <p:cNvSpPr txBox="1"/>
          <p:nvPr/>
        </p:nvSpPr>
        <p:spPr>
          <a:xfrm>
            <a:off x="410200" y="5613675"/>
            <a:ext cx="5276226" cy="805649"/>
          </a:xfrm>
          <a:prstGeom prst="rect">
            <a:avLst/>
          </a:prstGeom>
          <a:solidFill>
            <a:srgbClr val="FFF7E1"/>
          </a:solidFill>
          <a:ln w="127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dirty="0">
                <a:latin typeface="Aptos" panose="020B0004020202020204" pitchFamily="34" charset="0"/>
              </a:rPr>
              <a:t>We achieve consistent speedups overs CPU and GPU implementations!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7FB93F-CC3D-0BA5-6549-960F90AEF0D7}"/>
              </a:ext>
            </a:extLst>
          </p:cNvPr>
          <p:cNvSpPr txBox="1">
            <a:spLocks/>
          </p:cNvSpPr>
          <p:nvPr/>
        </p:nvSpPr>
        <p:spPr>
          <a:xfrm>
            <a:off x="410198" y="659222"/>
            <a:ext cx="5276225" cy="805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ptos" panose="020B0004020202020204" pitchFamily="34" charset="0"/>
              </a:rPr>
              <a:t>Accelerator Performance</a:t>
            </a:r>
          </a:p>
        </p:txBody>
      </p:sp>
    </p:spTree>
    <p:extLst>
      <p:ext uri="{BB962C8B-B14F-4D97-AF65-F5344CB8AC3E}">
        <p14:creationId xmlns:p14="http://schemas.microsoft.com/office/powerpoint/2010/main" val="183015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805207C-31F5-8DCB-2C44-869F4C646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00" y="1464871"/>
            <a:ext cx="5276226" cy="13584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F90A8E-562C-C6E1-62E0-7EF83636D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00" y="3069857"/>
            <a:ext cx="5276226" cy="22972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52D821-6B93-01B6-C50D-C10FA0EDFAE8}"/>
              </a:ext>
            </a:extLst>
          </p:cNvPr>
          <p:cNvSpPr txBox="1"/>
          <p:nvPr/>
        </p:nvSpPr>
        <p:spPr>
          <a:xfrm>
            <a:off x="410200" y="5622467"/>
            <a:ext cx="5276226" cy="805649"/>
          </a:xfrm>
          <a:prstGeom prst="rect">
            <a:avLst/>
          </a:prstGeom>
          <a:solidFill>
            <a:srgbClr val="EFF5FB"/>
          </a:solidFill>
          <a:ln w="127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dirty="0">
                <a:latin typeface="Aptos" panose="020B0004020202020204" pitchFamily="34" charset="0"/>
              </a:rPr>
              <a:t>Resource usage is dominated by on-chip memory (BRAM / URAM)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7FB93F-CC3D-0BA5-6549-960F90AEF0D7}"/>
              </a:ext>
            </a:extLst>
          </p:cNvPr>
          <p:cNvSpPr txBox="1">
            <a:spLocks/>
          </p:cNvSpPr>
          <p:nvPr/>
        </p:nvSpPr>
        <p:spPr>
          <a:xfrm>
            <a:off x="410198" y="659222"/>
            <a:ext cx="5276225" cy="805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ptos" panose="020B0004020202020204" pitchFamily="34" charset="0"/>
              </a:rPr>
              <a:t>Accelerator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B821D-42A1-25D9-8A41-24453E186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784" y="1464871"/>
            <a:ext cx="6209045" cy="49544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38784-6C58-0579-9A94-1052C75F3AD3}"/>
              </a:ext>
            </a:extLst>
          </p:cNvPr>
          <p:cNvSpPr txBox="1"/>
          <p:nvPr/>
        </p:nvSpPr>
        <p:spPr>
          <a:xfrm>
            <a:off x="5941399" y="2050927"/>
            <a:ext cx="3044339" cy="2160588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69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E7B592A-ED6E-A8FA-ED32-19D163D09499}"/>
              </a:ext>
            </a:extLst>
          </p:cNvPr>
          <p:cNvGrpSpPr/>
          <p:nvPr/>
        </p:nvGrpSpPr>
        <p:grpSpPr>
          <a:xfrm>
            <a:off x="1776166" y="1683072"/>
            <a:ext cx="3176409" cy="3774365"/>
            <a:chOff x="1522166" y="1683072"/>
            <a:chExt cx="3176409" cy="377436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BC523E8-49E2-9D53-54B4-2D60663886DE}"/>
                </a:ext>
              </a:extLst>
            </p:cNvPr>
            <p:cNvGrpSpPr/>
            <p:nvPr/>
          </p:nvGrpSpPr>
          <p:grpSpPr>
            <a:xfrm flipV="1">
              <a:off x="2281936" y="3456635"/>
              <a:ext cx="1303537" cy="2000802"/>
              <a:chOff x="8836052" y="1284660"/>
              <a:chExt cx="1303537" cy="200080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73F79B5-14EA-43DB-D90E-3AC74F78E8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1284660"/>
                <a:ext cx="698801" cy="1971838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8B94385-A12F-1AE4-6E98-FD84CCAA2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2102876"/>
                <a:ext cx="1303537" cy="118258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FCC318-D30B-CE27-32DD-0758A5A36668}"/>
                </a:ext>
              </a:extLst>
            </p:cNvPr>
            <p:cNvGrpSpPr/>
            <p:nvPr/>
          </p:nvGrpSpPr>
          <p:grpSpPr>
            <a:xfrm>
              <a:off x="1522166" y="1683072"/>
              <a:ext cx="3176409" cy="1756479"/>
              <a:chOff x="1522166" y="1683072"/>
              <a:chExt cx="3176409" cy="1756479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888AB50-2772-C84A-AB00-6DFF0E1C0A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1683072"/>
                <a:ext cx="650749" cy="1681069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EA5860F-BAC0-C9D4-7AF6-B922FDD235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2283055"/>
                <a:ext cx="1303537" cy="115649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13155F8-2459-A44E-E2C2-E40E856616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2166" y="3389679"/>
                <a:ext cx="3176409" cy="24334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DC8310-3B93-3DAC-273C-96FD4332FF7F}"/>
              </a:ext>
            </a:extLst>
          </p:cNvPr>
          <p:cNvGrpSpPr/>
          <p:nvPr/>
        </p:nvGrpSpPr>
        <p:grpSpPr>
          <a:xfrm>
            <a:off x="486172" y="2999389"/>
            <a:ext cx="2915634" cy="859221"/>
            <a:chOff x="2417379" y="3429000"/>
            <a:chExt cx="2915634" cy="859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05C5A11C-DF95-F46E-8CE5-2A241A3B07EE}"/>
                </a:ext>
              </a:extLst>
            </p:cNvPr>
            <p:cNvSpPr/>
            <p:nvPr/>
          </p:nvSpPr>
          <p:spPr>
            <a:xfrm>
              <a:off x="2417379" y="3429000"/>
              <a:ext cx="2915634" cy="859221"/>
            </a:xfrm>
            <a:prstGeom prst="round2Diag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1BA3CC-8F2B-DE00-D6CF-9116A03BCCF6}"/>
                </a:ext>
              </a:extLst>
            </p:cNvPr>
            <p:cNvGrpSpPr/>
            <p:nvPr/>
          </p:nvGrpSpPr>
          <p:grpSpPr>
            <a:xfrm>
              <a:off x="2512864" y="3615558"/>
              <a:ext cx="2600422" cy="523220"/>
              <a:chOff x="2312279" y="3384725"/>
              <a:chExt cx="2600422" cy="5232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1BC497-E544-7339-66CF-091BADE60D02}"/>
                  </a:ext>
                </a:extLst>
              </p:cNvPr>
              <p:cNvSpPr txBox="1"/>
              <p:nvPr/>
            </p:nvSpPr>
            <p:spPr>
              <a:xfrm>
                <a:off x="2312279" y="3384725"/>
                <a:ext cx="22807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Aptos" panose="020B0004020202020204" pitchFamily="34" charset="0"/>
                    <a:cs typeface="+mj-cs"/>
                  </a:rPr>
                  <a:t>GNNBuilder</a:t>
                </a:r>
                <a:endParaRPr lang="en-US" sz="2000" b="1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9AAEE47-9484-4E89-2D25-386704B67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56387" y="3416255"/>
                <a:ext cx="456314" cy="456314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478E0E-5BD3-505D-3903-85AEB161B968}"/>
              </a:ext>
            </a:extLst>
          </p:cNvPr>
          <p:cNvGrpSpPr/>
          <p:nvPr/>
        </p:nvGrpSpPr>
        <p:grpSpPr>
          <a:xfrm>
            <a:off x="-264435" y="1017444"/>
            <a:ext cx="7001302" cy="4909808"/>
            <a:chOff x="-705059" y="1017444"/>
            <a:chExt cx="7001302" cy="4909808"/>
          </a:xfrm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CE0B99FB-ADFF-2A27-C451-ADD379AEDE3F}"/>
                </a:ext>
              </a:extLst>
            </p:cNvPr>
            <p:cNvSpPr/>
            <p:nvPr/>
          </p:nvSpPr>
          <p:spPr>
            <a:xfrm rot="5400000">
              <a:off x="-667862" y="980247"/>
              <a:ext cx="4909808" cy="4984201"/>
            </a:xfrm>
            <a:prstGeom prst="blockArc">
              <a:avLst>
                <a:gd name="adj1" fmla="val 11595224"/>
                <a:gd name="adj2" fmla="val 21051129"/>
                <a:gd name="adj3" fmla="val 7410"/>
              </a:avLst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01FC308-300E-FE44-0E8D-470ADC321B6C}"/>
                </a:ext>
              </a:extLst>
            </p:cNvPr>
            <p:cNvSpPr/>
            <p:nvPr/>
          </p:nvSpPr>
          <p:spPr>
            <a:xfrm>
              <a:off x="3189243" y="2087229"/>
              <a:ext cx="2645416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Architecture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36F229D-8E45-1EEA-59DE-031EB437D15F}"/>
                </a:ext>
              </a:extLst>
            </p:cNvPr>
            <p:cNvSpPr/>
            <p:nvPr/>
          </p:nvSpPr>
          <p:spPr>
            <a:xfrm>
              <a:off x="2479904" y="1177049"/>
              <a:ext cx="291563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Generic Compute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785E35B-32F5-9849-B21C-2D9F5C49EAB6}"/>
                </a:ext>
              </a:extLst>
            </p:cNvPr>
            <p:cNvSpPr/>
            <p:nvPr/>
          </p:nvSpPr>
          <p:spPr>
            <a:xfrm>
              <a:off x="3650828" y="2997409"/>
              <a:ext cx="2645415" cy="87502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Design Space Exploration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C786890-8EAD-DC1E-9F3D-1E76292D7B61}"/>
                </a:ext>
              </a:extLst>
            </p:cNvPr>
            <p:cNvSpPr/>
            <p:nvPr/>
          </p:nvSpPr>
          <p:spPr>
            <a:xfrm>
              <a:off x="3189243" y="4051095"/>
              <a:ext cx="2645416" cy="87928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Performance Results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4E38CF-BDA6-CFED-982B-81572FA16105}"/>
                </a:ext>
              </a:extLst>
            </p:cNvPr>
            <p:cNvSpPr/>
            <p:nvPr/>
          </p:nvSpPr>
          <p:spPr>
            <a:xfrm>
              <a:off x="2475915" y="5109036"/>
              <a:ext cx="2919624" cy="73152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Framework API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B60C00B-D522-0F72-2A2F-CF8942C9110A}"/>
              </a:ext>
            </a:extLst>
          </p:cNvPr>
          <p:cNvCxnSpPr>
            <a:cxnSpLocks/>
          </p:cNvCxnSpPr>
          <p:nvPr/>
        </p:nvCxnSpPr>
        <p:spPr>
          <a:xfrm>
            <a:off x="7726235" y="830317"/>
            <a:ext cx="0" cy="5570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B4C9C7-286F-AA56-5C8E-FECC03C0F915}"/>
              </a:ext>
            </a:extLst>
          </p:cNvPr>
          <p:cNvSpPr txBox="1">
            <a:spLocks/>
          </p:cNvSpPr>
          <p:nvPr/>
        </p:nvSpPr>
        <p:spPr>
          <a:xfrm>
            <a:off x="8133549" y="884608"/>
            <a:ext cx="3690149" cy="53256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DL for Graphs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GNNs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Accelerators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cs typeface="+mj-cs"/>
              </a:rPr>
              <a:t>GNNBuilder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Generic Compute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Architecture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Design Space Exploration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Performance Results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/>
              <a:t>Framework API</a:t>
            </a:r>
            <a:endParaRPr lang="en-US" sz="1800" b="1" dirty="0">
              <a:cs typeface="+mj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Limitations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Ongoing Work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Documentation and Open Source</a:t>
            </a:r>
          </a:p>
        </p:txBody>
      </p:sp>
    </p:spTree>
    <p:extLst>
      <p:ext uri="{BB962C8B-B14F-4D97-AF65-F5344CB8AC3E}">
        <p14:creationId xmlns:p14="http://schemas.microsoft.com/office/powerpoint/2010/main" val="3366109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3377E1-0B30-9E0F-20AB-51813BAD4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576084"/>
            <a:ext cx="8458200" cy="47737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39571-68D0-6917-B8ED-F68495A4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Framework API</a:t>
            </a:r>
          </a:p>
        </p:txBody>
      </p:sp>
    </p:spTree>
    <p:extLst>
      <p:ext uri="{BB962C8B-B14F-4D97-AF65-F5344CB8AC3E}">
        <p14:creationId xmlns:p14="http://schemas.microsoft.com/office/powerpoint/2010/main" val="1249805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B1E6DED-33D2-631A-C511-6B69B997904C}"/>
              </a:ext>
            </a:extLst>
          </p:cNvPr>
          <p:cNvSpPr/>
          <p:nvPr/>
        </p:nvSpPr>
        <p:spPr>
          <a:xfrm>
            <a:off x="5368508" y="5494544"/>
            <a:ext cx="6179384" cy="8572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ptos" panose="020B0004020202020204" pitchFamily="34" charset="0"/>
              </a:rPr>
              <a:t>Minimum working example to generate, testbench, and synth a GNN accelerator.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269828-6BA2-9E75-02A8-0A9E8CDC4A44}"/>
              </a:ext>
            </a:extLst>
          </p:cNvPr>
          <p:cNvGrpSpPr/>
          <p:nvPr/>
        </p:nvGrpSpPr>
        <p:grpSpPr>
          <a:xfrm>
            <a:off x="6048558" y="744092"/>
            <a:ext cx="4801810" cy="4523013"/>
            <a:chOff x="6567003" y="903288"/>
            <a:chExt cx="4892819" cy="45484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Picture 2" descr="A screenshot of a computer code&#10;&#10;Description automatically generated with low confidence">
              <a:extLst>
                <a:ext uri="{FF2B5EF4-FFF2-40B4-BE49-F238E27FC236}">
                  <a16:creationId xmlns:a16="http://schemas.microsoft.com/office/drawing/2014/main" id="{71738074-2390-B1E1-CEBC-4FE62B275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3"/>
            <a:stretch/>
          </p:blipFill>
          <p:spPr>
            <a:xfrm>
              <a:off x="6567003" y="3433763"/>
              <a:ext cx="4892819" cy="201793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6" name="Picture 5" descr="A screenshot of a computer code&#10;&#10;Description automatically generated with medium confidence">
              <a:extLst>
                <a:ext uri="{FF2B5EF4-FFF2-40B4-BE49-F238E27FC236}">
                  <a16:creationId xmlns:a16="http://schemas.microsoft.com/office/drawing/2014/main" id="{C27462C4-93A9-5426-F14F-81852018C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" t="70029" r="561" b="947"/>
            <a:stretch/>
          </p:blipFill>
          <p:spPr>
            <a:xfrm>
              <a:off x="6567003" y="903288"/>
              <a:ext cx="4892818" cy="253047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8A15A8C-BF8E-1EBA-AD6B-5173FDC9AE99}"/>
              </a:ext>
            </a:extLst>
          </p:cNvPr>
          <p:cNvGrpSpPr/>
          <p:nvPr/>
        </p:nvGrpSpPr>
        <p:grpSpPr>
          <a:xfrm>
            <a:off x="644108" y="618219"/>
            <a:ext cx="4524817" cy="5774867"/>
            <a:chOff x="590550" y="571500"/>
            <a:chExt cx="4892819" cy="60787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 descr="A screenshot of a computer code&#10;&#10;Description automatically generated with medium confidence">
              <a:extLst>
                <a:ext uri="{FF2B5EF4-FFF2-40B4-BE49-F238E27FC236}">
                  <a16:creationId xmlns:a16="http://schemas.microsoft.com/office/drawing/2014/main" id="{62D897EC-4A4C-68C5-8284-A335CF377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352"/>
            <a:stretch/>
          </p:blipFill>
          <p:spPr>
            <a:xfrm>
              <a:off x="590550" y="571500"/>
              <a:ext cx="4892819" cy="502602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8" name="Picture 7" descr="A screenshot of a computer code&#10;&#10;Description automatically generated with medium confidence">
              <a:extLst>
                <a:ext uri="{FF2B5EF4-FFF2-40B4-BE49-F238E27FC236}">
                  <a16:creationId xmlns:a16="http://schemas.microsoft.com/office/drawing/2014/main" id="{2944F3CD-7242-5848-892C-4BCC48E00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648" b="30278"/>
            <a:stretch/>
          </p:blipFill>
          <p:spPr>
            <a:xfrm>
              <a:off x="590550" y="5597524"/>
              <a:ext cx="4892819" cy="105273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68612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0228B-79FE-2848-6D6D-9D4EBC85A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6" y="527605"/>
            <a:ext cx="11318928" cy="903210"/>
          </a:xfrm>
        </p:spPr>
        <p:txBody>
          <a:bodyPr/>
          <a:lstStyle/>
          <a:p>
            <a:r>
              <a:rPr lang="en-US" dirty="0"/>
              <a:t>Deep Learning for Graphs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046582-BAA0-D809-446A-FE4B5A07C91B}"/>
              </a:ext>
            </a:extLst>
          </p:cNvPr>
          <p:cNvSpPr txBox="1"/>
          <p:nvPr/>
        </p:nvSpPr>
        <p:spPr>
          <a:xfrm>
            <a:off x="7620000" y="1517238"/>
            <a:ext cx="4211971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tos" panose="020B0004020202020204" pitchFamily="34" charset="0"/>
              </a:rPr>
              <a:t>High Energy Physics!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92485D3-B7CE-50BC-2230-2FCA0F86ADE8}"/>
              </a:ext>
            </a:extLst>
          </p:cNvPr>
          <p:cNvSpPr txBox="1"/>
          <p:nvPr/>
        </p:nvSpPr>
        <p:spPr>
          <a:xfrm>
            <a:off x="242897" y="1517238"/>
            <a:ext cx="417388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tos" panose="020B0004020202020204" pitchFamily="34" charset="0"/>
              </a:rPr>
              <a:t>Point Cloud Processing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1B4013-F42D-695A-DEBC-6E1F0F442F12}"/>
              </a:ext>
            </a:extLst>
          </p:cNvPr>
          <p:cNvGrpSpPr/>
          <p:nvPr/>
        </p:nvGrpSpPr>
        <p:grpSpPr>
          <a:xfrm>
            <a:off x="242898" y="2265218"/>
            <a:ext cx="4173882" cy="4205423"/>
            <a:chOff x="242898" y="1992605"/>
            <a:chExt cx="3580958" cy="4540382"/>
          </a:xfrm>
        </p:grpSpPr>
        <p:pic>
          <p:nvPicPr>
            <p:cNvPr id="1028" name="Picture 4" descr="LIRDATA. 1 BACKGROUND | by Nathan Parrott | Medium">
              <a:extLst>
                <a:ext uri="{FF2B5EF4-FFF2-40B4-BE49-F238E27FC236}">
                  <a16:creationId xmlns:a16="http://schemas.microsoft.com/office/drawing/2014/main" id="{64F44E07-1390-7E5E-1025-46B0F41A6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43" t="9177" r="21309" b="25179"/>
            <a:stretch/>
          </p:blipFill>
          <p:spPr bwMode="auto">
            <a:xfrm>
              <a:off x="242899" y="1992605"/>
              <a:ext cx="3580957" cy="22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2" descr="A drone flying over a field of flowers&#10;&#10;Description automatically generated">
              <a:extLst>
                <a:ext uri="{FF2B5EF4-FFF2-40B4-BE49-F238E27FC236}">
                  <a16:creationId xmlns:a16="http://schemas.microsoft.com/office/drawing/2014/main" id="{B02143AD-F79F-B061-6821-44A88C1E3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898" y="4450709"/>
              <a:ext cx="3580957" cy="2082278"/>
            </a:xfrm>
            <a:prstGeom prst="rect">
              <a:avLst/>
            </a:prstGeom>
          </p:spPr>
        </p:pic>
      </p:grpSp>
      <p:pic>
        <p:nvPicPr>
          <p:cNvPr id="51" name="Picture 50" descr="A picture containing font, graphics, electric blue, clipart&#10;&#10;Description automatically generated">
            <a:extLst>
              <a:ext uri="{FF2B5EF4-FFF2-40B4-BE49-F238E27FC236}">
                <a16:creationId xmlns:a16="http://schemas.microsoft.com/office/drawing/2014/main" id="{FFDBEB81-E89B-C910-8AEA-AC40A0897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490" y="2265217"/>
            <a:ext cx="1407792" cy="1345336"/>
          </a:xfrm>
          <a:prstGeom prst="rect">
            <a:avLst/>
          </a:prstGeom>
        </p:spPr>
      </p:pic>
      <p:pic>
        <p:nvPicPr>
          <p:cNvPr id="52" name="Picture 51" descr="A picture containing engineering, indoor, steel&#10;&#10;Description automatically generated">
            <a:extLst>
              <a:ext uri="{FF2B5EF4-FFF2-40B4-BE49-F238E27FC236}">
                <a16:creationId xmlns:a16="http://schemas.microsoft.com/office/drawing/2014/main" id="{BB448FFA-A196-E52D-1A05-46408EE59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036" y="2265217"/>
            <a:ext cx="2500935" cy="1346071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DE66C3AE-D728-257F-190B-7CB57FB42EE0}"/>
              </a:ext>
            </a:extLst>
          </p:cNvPr>
          <p:cNvGrpSpPr/>
          <p:nvPr/>
        </p:nvGrpSpPr>
        <p:grpSpPr>
          <a:xfrm>
            <a:off x="7668490" y="3860748"/>
            <a:ext cx="1407792" cy="1092531"/>
            <a:chOff x="8290793" y="3772873"/>
            <a:chExt cx="1296060" cy="1083157"/>
          </a:xfrm>
        </p:grpSpPr>
        <p:pic>
          <p:nvPicPr>
            <p:cNvPr id="55" name="Picture 54" descr="A picture containing font, graphics, graphic design, screenshot&#10;&#10;Description automatically generated">
              <a:extLst>
                <a:ext uri="{FF2B5EF4-FFF2-40B4-BE49-F238E27FC236}">
                  <a16:creationId xmlns:a16="http://schemas.microsoft.com/office/drawing/2014/main" id="{53D645D8-D56E-447B-BCA0-74F430923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316"/>
            <a:stretch/>
          </p:blipFill>
          <p:spPr>
            <a:xfrm>
              <a:off x="8640735" y="3772873"/>
              <a:ext cx="551700" cy="742950"/>
            </a:xfrm>
            <a:prstGeom prst="rect">
              <a:avLst/>
            </a:prstGeom>
          </p:spPr>
        </p:pic>
        <p:pic>
          <p:nvPicPr>
            <p:cNvPr id="56" name="Picture 55" descr="A picture containing font, graphics, graphic design, screenshot&#10;&#10;Description automatically generated">
              <a:extLst>
                <a:ext uri="{FF2B5EF4-FFF2-40B4-BE49-F238E27FC236}">
                  <a16:creationId xmlns:a16="http://schemas.microsoft.com/office/drawing/2014/main" id="{4DE24234-5493-790F-7D30-701DC628E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45"/>
            <a:stretch/>
          </p:blipFill>
          <p:spPr>
            <a:xfrm>
              <a:off x="8290793" y="4438245"/>
              <a:ext cx="1296060" cy="417785"/>
            </a:xfrm>
            <a:prstGeom prst="rect">
              <a:avLst/>
            </a:prstGeom>
          </p:spPr>
        </p:pic>
      </p:grpSp>
      <p:pic>
        <p:nvPicPr>
          <p:cNvPr id="1038" name="Picture 6" descr="Home">
            <a:extLst>
              <a:ext uri="{FF2B5EF4-FFF2-40B4-BE49-F238E27FC236}">
                <a16:creationId xmlns:a16="http://schemas.microsoft.com/office/drawing/2014/main" id="{3856DCDA-99DF-3F48-D294-D9218E532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90" y="5099927"/>
            <a:ext cx="4163481" cy="133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high angle view of a building&#10;&#10;Description automatically generated">
            <a:extLst>
              <a:ext uri="{FF2B5EF4-FFF2-40B4-BE49-F238E27FC236}">
                <a16:creationId xmlns:a16="http://schemas.microsoft.com/office/drawing/2014/main" id="{3A5FB3FC-0BC0-29D5-4BBC-4394DA3514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035" y="3723922"/>
            <a:ext cx="2500935" cy="1229357"/>
          </a:xfrm>
          <a:prstGeom prst="rect">
            <a:avLst/>
          </a:prstGeom>
        </p:spPr>
      </p:pic>
      <p:pic>
        <p:nvPicPr>
          <p:cNvPr id="2" name="Picture 1" descr="A yellow emoticon with a finger pointing to his face&#10;&#10;Description automatically generated">
            <a:extLst>
              <a:ext uri="{FF2B5EF4-FFF2-40B4-BE49-F238E27FC236}">
                <a16:creationId xmlns:a16="http://schemas.microsoft.com/office/drawing/2014/main" id="{5B0AB0EE-5EE5-124F-07EB-4DFAE456B7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346" y="2753913"/>
            <a:ext cx="2040522" cy="219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028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B1E6DED-33D2-631A-C511-6B69B997904C}"/>
              </a:ext>
            </a:extLst>
          </p:cNvPr>
          <p:cNvSpPr/>
          <p:nvPr/>
        </p:nvSpPr>
        <p:spPr>
          <a:xfrm>
            <a:off x="5368508" y="5494544"/>
            <a:ext cx="6179384" cy="8572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ptos" panose="020B0004020202020204" pitchFamily="34" charset="0"/>
              </a:rPr>
              <a:t>Minimum working example to generate, testbench, and synth a GNN accelerator.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269828-6BA2-9E75-02A8-0A9E8CDC4A44}"/>
              </a:ext>
            </a:extLst>
          </p:cNvPr>
          <p:cNvGrpSpPr/>
          <p:nvPr/>
        </p:nvGrpSpPr>
        <p:grpSpPr>
          <a:xfrm>
            <a:off x="6048558" y="744092"/>
            <a:ext cx="4801810" cy="4523013"/>
            <a:chOff x="6567003" y="903288"/>
            <a:chExt cx="4892819" cy="45484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Picture 2" descr="A screenshot of a computer code&#10;&#10;Description automatically generated with low confidence">
              <a:extLst>
                <a:ext uri="{FF2B5EF4-FFF2-40B4-BE49-F238E27FC236}">
                  <a16:creationId xmlns:a16="http://schemas.microsoft.com/office/drawing/2014/main" id="{71738074-2390-B1E1-CEBC-4FE62B275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3"/>
            <a:stretch/>
          </p:blipFill>
          <p:spPr>
            <a:xfrm>
              <a:off x="6567003" y="3433763"/>
              <a:ext cx="4892819" cy="201793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6" name="Picture 5" descr="A screenshot of a computer code&#10;&#10;Description automatically generated with medium confidence">
              <a:extLst>
                <a:ext uri="{FF2B5EF4-FFF2-40B4-BE49-F238E27FC236}">
                  <a16:creationId xmlns:a16="http://schemas.microsoft.com/office/drawing/2014/main" id="{C27462C4-93A9-5426-F14F-81852018C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" t="70029" r="561" b="947"/>
            <a:stretch/>
          </p:blipFill>
          <p:spPr>
            <a:xfrm>
              <a:off x="6567003" y="903288"/>
              <a:ext cx="4892818" cy="253047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8A15A8C-BF8E-1EBA-AD6B-5173FDC9AE99}"/>
              </a:ext>
            </a:extLst>
          </p:cNvPr>
          <p:cNvGrpSpPr/>
          <p:nvPr/>
        </p:nvGrpSpPr>
        <p:grpSpPr>
          <a:xfrm>
            <a:off x="644108" y="618219"/>
            <a:ext cx="4524817" cy="5774867"/>
            <a:chOff x="590550" y="571500"/>
            <a:chExt cx="4892819" cy="60787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 descr="A screenshot of a computer code&#10;&#10;Description automatically generated with medium confidence">
              <a:extLst>
                <a:ext uri="{FF2B5EF4-FFF2-40B4-BE49-F238E27FC236}">
                  <a16:creationId xmlns:a16="http://schemas.microsoft.com/office/drawing/2014/main" id="{62D897EC-4A4C-68C5-8284-A335CF377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352"/>
            <a:stretch/>
          </p:blipFill>
          <p:spPr>
            <a:xfrm>
              <a:off x="590550" y="571500"/>
              <a:ext cx="4892819" cy="502602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8" name="Picture 7" descr="A screenshot of a computer code&#10;&#10;Description automatically generated with medium confidence">
              <a:extLst>
                <a:ext uri="{FF2B5EF4-FFF2-40B4-BE49-F238E27FC236}">
                  <a16:creationId xmlns:a16="http://schemas.microsoft.com/office/drawing/2014/main" id="{2944F3CD-7242-5848-892C-4BCC48E00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648" b="30278"/>
            <a:stretch/>
          </p:blipFill>
          <p:spPr>
            <a:xfrm>
              <a:off x="590550" y="5597524"/>
              <a:ext cx="4892819" cy="105273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C145334-F89E-87D6-BE45-7E26CCBE744B}"/>
              </a:ext>
            </a:extLst>
          </p:cNvPr>
          <p:cNvSpPr/>
          <p:nvPr/>
        </p:nvSpPr>
        <p:spPr>
          <a:xfrm>
            <a:off x="586404" y="1517073"/>
            <a:ext cx="4640224" cy="509154"/>
          </a:xfrm>
          <a:prstGeom prst="rect">
            <a:avLst/>
          </a:prstGeom>
          <a:solidFill>
            <a:srgbClr val="EFF5FB">
              <a:alpha val="80000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Specify Dataset / Workload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BADBA4-6AF9-2BEC-8DB4-061CE20B4DCD}"/>
              </a:ext>
            </a:extLst>
          </p:cNvPr>
          <p:cNvSpPr/>
          <p:nvPr/>
        </p:nvSpPr>
        <p:spPr>
          <a:xfrm>
            <a:off x="586404" y="2026226"/>
            <a:ext cx="4640224" cy="3366751"/>
          </a:xfrm>
          <a:prstGeom prst="rect">
            <a:avLst/>
          </a:prstGeom>
          <a:solidFill>
            <a:srgbClr val="EFF5FB">
              <a:alpha val="80000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Specific GNN PyTorch Model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ptos" panose="020B0004020202020204" pitchFamily="34" charset="0"/>
              </a:rPr>
              <a:t>(can be used for training)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ptos" panose="020B0004020202020204" pitchFamily="34" charset="0"/>
              </a:rPr>
              <a:t>(or load a pre-trained model)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EF4249-361E-62D1-0D64-82FD3107F376}"/>
              </a:ext>
            </a:extLst>
          </p:cNvPr>
          <p:cNvSpPr/>
          <p:nvPr/>
        </p:nvSpPr>
        <p:spPr>
          <a:xfrm>
            <a:off x="586404" y="5392977"/>
            <a:ext cx="4640224" cy="1101342"/>
          </a:xfrm>
          <a:prstGeom prst="rect">
            <a:avLst/>
          </a:prstGeom>
          <a:solidFill>
            <a:srgbClr val="EFF5FB">
              <a:alpha val="80000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Characterize Dataset / Workload Graph Properties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3ADF2A-B9B9-E063-D0AA-FF7913EF0CD7}"/>
              </a:ext>
            </a:extLst>
          </p:cNvPr>
          <p:cNvSpPr/>
          <p:nvPr/>
        </p:nvSpPr>
        <p:spPr>
          <a:xfrm>
            <a:off x="5881255" y="671925"/>
            <a:ext cx="5091546" cy="2757075"/>
          </a:xfrm>
          <a:prstGeom prst="rect">
            <a:avLst/>
          </a:prstGeom>
          <a:solidFill>
            <a:srgbClr val="EFF5FB">
              <a:alpha val="80000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Specify GNNBuilder Accelerator Project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ptos" panose="020B0004020202020204" pitchFamily="34" charset="0"/>
              </a:rPr>
              <a:t>(Define build path, device, tools, and fixed-point spec.)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8D29B2-7E49-3238-B65E-3BE212902368}"/>
              </a:ext>
            </a:extLst>
          </p:cNvPr>
          <p:cNvSpPr/>
          <p:nvPr/>
        </p:nvSpPr>
        <p:spPr>
          <a:xfrm>
            <a:off x="5881255" y="3429001"/>
            <a:ext cx="5091546" cy="987136"/>
          </a:xfrm>
          <a:prstGeom prst="rect">
            <a:avLst/>
          </a:prstGeom>
          <a:solidFill>
            <a:srgbClr val="EFF5FB">
              <a:alpha val="80000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Compile Down to HLS Design, Testbench, and Build Files</a:t>
            </a:r>
            <a:endParaRPr lang="en-US" sz="16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CAAA5-04E4-7F43-905E-C9FD585B8BD8}"/>
              </a:ext>
            </a:extLst>
          </p:cNvPr>
          <p:cNvSpPr/>
          <p:nvPr/>
        </p:nvSpPr>
        <p:spPr>
          <a:xfrm>
            <a:off x="5881255" y="4416137"/>
            <a:ext cx="5091546" cy="909844"/>
          </a:xfrm>
          <a:prstGeom prst="rect">
            <a:avLst/>
          </a:prstGeom>
          <a:solidFill>
            <a:srgbClr val="EFF5FB">
              <a:alpha val="80000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Call Tools to Run Hardware Testbench, Synthesis, and Implementation</a:t>
            </a:r>
            <a:endParaRPr lang="en-US" sz="16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38D308-0B6E-9185-F5C8-E747902CAEA8}"/>
              </a:ext>
            </a:extLst>
          </p:cNvPr>
          <p:cNvSpPr/>
          <p:nvPr/>
        </p:nvSpPr>
        <p:spPr>
          <a:xfrm>
            <a:off x="586403" y="558492"/>
            <a:ext cx="4640224" cy="958580"/>
          </a:xfrm>
          <a:prstGeom prst="rect">
            <a:avLst/>
          </a:prstGeom>
          <a:solidFill>
            <a:srgbClr val="EFF5FB">
              <a:alpha val="80000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Import GNNBuilder</a:t>
            </a:r>
          </a:p>
        </p:txBody>
      </p:sp>
    </p:spTree>
    <p:extLst>
      <p:ext uri="{BB962C8B-B14F-4D97-AF65-F5344CB8AC3E}">
        <p14:creationId xmlns:p14="http://schemas.microsoft.com/office/powerpoint/2010/main" val="1319536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E7B592A-ED6E-A8FA-ED32-19D163D09499}"/>
              </a:ext>
            </a:extLst>
          </p:cNvPr>
          <p:cNvGrpSpPr/>
          <p:nvPr/>
        </p:nvGrpSpPr>
        <p:grpSpPr>
          <a:xfrm>
            <a:off x="1776166" y="1683072"/>
            <a:ext cx="3176409" cy="3774365"/>
            <a:chOff x="1522166" y="1683072"/>
            <a:chExt cx="3176409" cy="377436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BC523E8-49E2-9D53-54B4-2D60663886DE}"/>
                </a:ext>
              </a:extLst>
            </p:cNvPr>
            <p:cNvGrpSpPr/>
            <p:nvPr/>
          </p:nvGrpSpPr>
          <p:grpSpPr>
            <a:xfrm flipV="1">
              <a:off x="2281936" y="3456635"/>
              <a:ext cx="1303537" cy="2000802"/>
              <a:chOff x="8836052" y="1284660"/>
              <a:chExt cx="1303537" cy="200080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73F79B5-14EA-43DB-D90E-3AC74F78E8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1284660"/>
                <a:ext cx="698801" cy="1971838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8B94385-A12F-1AE4-6E98-FD84CCAA2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2102876"/>
                <a:ext cx="1303537" cy="118258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FCC318-D30B-CE27-32DD-0758A5A36668}"/>
                </a:ext>
              </a:extLst>
            </p:cNvPr>
            <p:cNvGrpSpPr/>
            <p:nvPr/>
          </p:nvGrpSpPr>
          <p:grpSpPr>
            <a:xfrm>
              <a:off x="1522166" y="1683072"/>
              <a:ext cx="3176409" cy="1756479"/>
              <a:chOff x="1522166" y="1683072"/>
              <a:chExt cx="3176409" cy="1756479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888AB50-2772-C84A-AB00-6DFF0E1C0A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1683072"/>
                <a:ext cx="650749" cy="1681069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EA5860F-BAC0-C9D4-7AF6-B922FDD235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2283055"/>
                <a:ext cx="1303537" cy="115649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13155F8-2459-A44E-E2C2-E40E856616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2166" y="3389679"/>
                <a:ext cx="3176409" cy="24334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DC8310-3B93-3DAC-273C-96FD4332FF7F}"/>
              </a:ext>
            </a:extLst>
          </p:cNvPr>
          <p:cNvGrpSpPr/>
          <p:nvPr/>
        </p:nvGrpSpPr>
        <p:grpSpPr>
          <a:xfrm>
            <a:off x="486172" y="2999389"/>
            <a:ext cx="2915634" cy="859221"/>
            <a:chOff x="2417379" y="3429000"/>
            <a:chExt cx="2915634" cy="859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05C5A11C-DF95-F46E-8CE5-2A241A3B07EE}"/>
                </a:ext>
              </a:extLst>
            </p:cNvPr>
            <p:cNvSpPr/>
            <p:nvPr/>
          </p:nvSpPr>
          <p:spPr>
            <a:xfrm>
              <a:off x="2417379" y="3429000"/>
              <a:ext cx="2915634" cy="859221"/>
            </a:xfrm>
            <a:prstGeom prst="round2Diag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1BA3CC-8F2B-DE00-D6CF-9116A03BCCF6}"/>
                </a:ext>
              </a:extLst>
            </p:cNvPr>
            <p:cNvGrpSpPr/>
            <p:nvPr/>
          </p:nvGrpSpPr>
          <p:grpSpPr>
            <a:xfrm>
              <a:off x="2512864" y="3615558"/>
              <a:ext cx="2600422" cy="523220"/>
              <a:chOff x="2312279" y="3384725"/>
              <a:chExt cx="2600422" cy="5232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1BC497-E544-7339-66CF-091BADE60D02}"/>
                  </a:ext>
                </a:extLst>
              </p:cNvPr>
              <p:cNvSpPr txBox="1"/>
              <p:nvPr/>
            </p:nvSpPr>
            <p:spPr>
              <a:xfrm>
                <a:off x="2312279" y="3384725"/>
                <a:ext cx="22807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Aptos" panose="020B0004020202020204" pitchFamily="34" charset="0"/>
                    <a:cs typeface="+mj-cs"/>
                  </a:rPr>
                  <a:t>GNNBuilder</a:t>
                </a:r>
                <a:endParaRPr lang="en-US" sz="2000" b="1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9AAEE47-9484-4E89-2D25-386704B67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56387" y="3416255"/>
                <a:ext cx="456314" cy="456314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478E0E-5BD3-505D-3903-85AEB161B968}"/>
              </a:ext>
            </a:extLst>
          </p:cNvPr>
          <p:cNvGrpSpPr/>
          <p:nvPr/>
        </p:nvGrpSpPr>
        <p:grpSpPr>
          <a:xfrm>
            <a:off x="-264435" y="1017444"/>
            <a:ext cx="7001302" cy="4909808"/>
            <a:chOff x="-705059" y="1017444"/>
            <a:chExt cx="7001302" cy="4909808"/>
          </a:xfrm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CE0B99FB-ADFF-2A27-C451-ADD379AEDE3F}"/>
                </a:ext>
              </a:extLst>
            </p:cNvPr>
            <p:cNvSpPr/>
            <p:nvPr/>
          </p:nvSpPr>
          <p:spPr>
            <a:xfrm rot="5400000">
              <a:off x="-667862" y="980247"/>
              <a:ext cx="4909808" cy="4984201"/>
            </a:xfrm>
            <a:prstGeom prst="blockArc">
              <a:avLst>
                <a:gd name="adj1" fmla="val 11595224"/>
                <a:gd name="adj2" fmla="val 21051129"/>
                <a:gd name="adj3" fmla="val 7410"/>
              </a:avLst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01FC308-300E-FE44-0E8D-470ADC321B6C}"/>
                </a:ext>
              </a:extLst>
            </p:cNvPr>
            <p:cNvSpPr/>
            <p:nvPr/>
          </p:nvSpPr>
          <p:spPr>
            <a:xfrm>
              <a:off x="3189243" y="2087229"/>
              <a:ext cx="2645416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Architecture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36F229D-8E45-1EEA-59DE-031EB437D15F}"/>
                </a:ext>
              </a:extLst>
            </p:cNvPr>
            <p:cNvSpPr/>
            <p:nvPr/>
          </p:nvSpPr>
          <p:spPr>
            <a:xfrm>
              <a:off x="2479904" y="1177049"/>
              <a:ext cx="291563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Generic Compute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785E35B-32F5-9849-B21C-2D9F5C49EAB6}"/>
                </a:ext>
              </a:extLst>
            </p:cNvPr>
            <p:cNvSpPr/>
            <p:nvPr/>
          </p:nvSpPr>
          <p:spPr>
            <a:xfrm>
              <a:off x="3650828" y="2997409"/>
              <a:ext cx="2645415" cy="87502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Design Space Exploration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C786890-8EAD-DC1E-9F3D-1E76292D7B61}"/>
                </a:ext>
              </a:extLst>
            </p:cNvPr>
            <p:cNvSpPr/>
            <p:nvPr/>
          </p:nvSpPr>
          <p:spPr>
            <a:xfrm>
              <a:off x="3189243" y="4051095"/>
              <a:ext cx="2645416" cy="87928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Performance Results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4E38CF-BDA6-CFED-982B-81572FA16105}"/>
                </a:ext>
              </a:extLst>
            </p:cNvPr>
            <p:cNvSpPr/>
            <p:nvPr/>
          </p:nvSpPr>
          <p:spPr>
            <a:xfrm>
              <a:off x="2475915" y="5109036"/>
              <a:ext cx="291962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Framework API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B60C00B-D522-0F72-2A2F-CF8942C9110A}"/>
              </a:ext>
            </a:extLst>
          </p:cNvPr>
          <p:cNvCxnSpPr>
            <a:cxnSpLocks/>
          </p:cNvCxnSpPr>
          <p:nvPr/>
        </p:nvCxnSpPr>
        <p:spPr>
          <a:xfrm>
            <a:off x="7726235" y="830317"/>
            <a:ext cx="0" cy="5570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B4C9C7-286F-AA56-5C8E-FECC03C0F915}"/>
              </a:ext>
            </a:extLst>
          </p:cNvPr>
          <p:cNvSpPr txBox="1">
            <a:spLocks/>
          </p:cNvSpPr>
          <p:nvPr/>
        </p:nvSpPr>
        <p:spPr>
          <a:xfrm>
            <a:off x="8133549" y="884608"/>
            <a:ext cx="3690149" cy="53256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DL for Graphs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GNNs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Accelerators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cs typeface="+mj-cs"/>
              </a:rPr>
              <a:t>GNNBuilder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Generic Compute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Architecture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Design Space Exploration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Performance Results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Framework API</a:t>
            </a:r>
            <a:endParaRPr lang="en-US" sz="1800" dirty="0">
              <a:solidFill>
                <a:schemeClr val="bg1">
                  <a:lumMod val="75000"/>
                </a:schemeClr>
              </a:solidFill>
              <a:cs typeface="+mj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Limitations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Ongoing Work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Documentation and Open Source</a:t>
            </a:r>
          </a:p>
        </p:txBody>
      </p:sp>
    </p:spTree>
    <p:extLst>
      <p:ext uri="{BB962C8B-B14F-4D97-AF65-F5344CB8AC3E}">
        <p14:creationId xmlns:p14="http://schemas.microsoft.com/office/powerpoint/2010/main" val="37261449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5EB1-0A18-DBB1-F15A-A3FD8F43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454-CD08-908D-9E0D-215F95FBB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36" y="1445916"/>
            <a:ext cx="11318928" cy="155446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b="1" dirty="0">
                <a:latin typeface="Aptos" panose="020B0004020202020204" pitchFamily="34" charset="0"/>
              </a:rPr>
              <a:t>GNNBuilder </a:t>
            </a:r>
            <a:r>
              <a:rPr lang="en-US" sz="2800" dirty="0">
                <a:latin typeface="Aptos" panose="020B0004020202020204" pitchFamily="34" charset="0"/>
              </a:rPr>
              <a:t>⇒ 7x speedup vs. </a:t>
            </a:r>
            <a:r>
              <a:rPr lang="en-US" sz="2800" b="1" dirty="0" err="1">
                <a:latin typeface="Aptos" panose="020B0004020202020204" pitchFamily="34" charset="0"/>
              </a:rPr>
              <a:t>FlowGNN</a:t>
            </a:r>
            <a:r>
              <a:rPr lang="en-US" sz="2800" dirty="0">
                <a:latin typeface="Aptos" panose="020B0004020202020204" pitchFamily="34" charset="0"/>
              </a:rPr>
              <a:t> ⇒ up to 400x speedup</a:t>
            </a:r>
            <a:endParaRPr lang="en-US" sz="2400" dirty="0">
              <a:latin typeface="Aptos" panose="020B0004020202020204" pitchFamily="34" charset="0"/>
            </a:endParaRPr>
          </a:p>
          <a:p>
            <a:pPr marL="0" indent="0" algn="ctr">
              <a:spcBef>
                <a:spcPts val="1800"/>
              </a:spcBef>
              <a:buNone/>
            </a:pPr>
            <a:r>
              <a:rPr lang="en-US" b="1" dirty="0"/>
              <a:t>No Node-Level Parallelism in GNNBuilder</a:t>
            </a:r>
          </a:p>
          <a:p>
            <a:pPr marL="457200" lvl="1" indent="0" algn="ctr">
              <a:buNone/>
            </a:pPr>
            <a:r>
              <a:rPr lang="en-US" dirty="0"/>
              <a:t>Each node is evaluated sequentially, nodes are not processed in parallel.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47148-84D3-8D88-A666-A2A2FBA6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514" y="3114676"/>
            <a:ext cx="6956972" cy="32194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4132BA-25D8-3C1D-535C-EB5FEF314C3D}"/>
              </a:ext>
            </a:extLst>
          </p:cNvPr>
          <p:cNvSpPr txBox="1"/>
          <p:nvPr/>
        </p:nvSpPr>
        <p:spPr>
          <a:xfrm>
            <a:off x="2617514" y="3114675"/>
            <a:ext cx="3202261" cy="12287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C62DFF-EACA-FB68-8486-3AA3A9DB0D10}"/>
              </a:ext>
            </a:extLst>
          </p:cNvPr>
          <p:cNvSpPr/>
          <p:nvPr/>
        </p:nvSpPr>
        <p:spPr>
          <a:xfrm rot="14123367" flipH="1">
            <a:off x="1867560" y="3310765"/>
            <a:ext cx="228204" cy="1114425"/>
          </a:xfrm>
          <a:custGeom>
            <a:avLst/>
            <a:gdLst>
              <a:gd name="connsiteX0" fmla="*/ 352787 w 352787"/>
              <a:gd name="connsiteY0" fmla="*/ 0 h 1114425"/>
              <a:gd name="connsiteX1" fmla="*/ 362 w 352787"/>
              <a:gd name="connsiteY1" fmla="*/ 561975 h 1114425"/>
              <a:gd name="connsiteX2" fmla="*/ 286112 w 352787"/>
              <a:gd name="connsiteY2" fmla="*/ 1114425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787" h="1114425">
                <a:moveTo>
                  <a:pt x="352787" y="0"/>
                </a:moveTo>
                <a:cubicBezTo>
                  <a:pt x="182131" y="188118"/>
                  <a:pt x="11475" y="376237"/>
                  <a:pt x="362" y="561975"/>
                </a:cubicBezTo>
                <a:cubicBezTo>
                  <a:pt x="-10751" y="747713"/>
                  <a:pt x="236899" y="1057275"/>
                  <a:pt x="286112" y="1114425"/>
                </a:cubicBezTo>
              </a:path>
            </a:pathLst>
          </a:custGeom>
          <a:noFill/>
          <a:ln w="7620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D6559-C6F7-D8F1-9F01-C5B96AFA9411}"/>
              </a:ext>
            </a:extLst>
          </p:cNvPr>
          <p:cNvSpPr txBox="1"/>
          <p:nvPr/>
        </p:nvSpPr>
        <p:spPr>
          <a:xfrm>
            <a:off x="382836" y="4253985"/>
            <a:ext cx="1886139" cy="369332"/>
          </a:xfrm>
          <a:prstGeom prst="rect">
            <a:avLst/>
          </a:prstGeom>
          <a:solidFill>
            <a:srgbClr val="FFC9C9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GNNBuilder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E6E9135-A1E5-C1A8-6C6B-07B3878A4B4B}"/>
              </a:ext>
            </a:extLst>
          </p:cNvPr>
          <p:cNvSpPr/>
          <p:nvPr/>
        </p:nvSpPr>
        <p:spPr>
          <a:xfrm rot="7689315">
            <a:off x="10071193" y="5015953"/>
            <a:ext cx="281999" cy="1114425"/>
          </a:xfrm>
          <a:custGeom>
            <a:avLst/>
            <a:gdLst>
              <a:gd name="connsiteX0" fmla="*/ 352787 w 352787"/>
              <a:gd name="connsiteY0" fmla="*/ 0 h 1114425"/>
              <a:gd name="connsiteX1" fmla="*/ 362 w 352787"/>
              <a:gd name="connsiteY1" fmla="*/ 561975 h 1114425"/>
              <a:gd name="connsiteX2" fmla="*/ 286112 w 352787"/>
              <a:gd name="connsiteY2" fmla="*/ 1114425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787" h="1114425">
                <a:moveTo>
                  <a:pt x="352787" y="0"/>
                </a:moveTo>
                <a:cubicBezTo>
                  <a:pt x="182131" y="188118"/>
                  <a:pt x="11475" y="376237"/>
                  <a:pt x="362" y="561975"/>
                </a:cubicBezTo>
                <a:cubicBezTo>
                  <a:pt x="-10751" y="747713"/>
                  <a:pt x="236899" y="1057275"/>
                  <a:pt x="286112" y="1114425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7B0B55-8501-8D26-E31C-464FF2BC5A21}"/>
              </a:ext>
            </a:extLst>
          </p:cNvPr>
          <p:cNvSpPr txBox="1"/>
          <p:nvPr/>
        </p:nvSpPr>
        <p:spPr>
          <a:xfrm>
            <a:off x="10035300" y="5955295"/>
            <a:ext cx="188613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Aptos" panose="020B0004020202020204" pitchFamily="34" charset="0"/>
              </a:rPr>
              <a:t>FlowGNN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A6AFC1-6DCF-4A99-B833-DA26D5772FFD}"/>
              </a:ext>
            </a:extLst>
          </p:cNvPr>
          <p:cNvSpPr txBox="1"/>
          <p:nvPr/>
        </p:nvSpPr>
        <p:spPr>
          <a:xfrm>
            <a:off x="5819774" y="4343400"/>
            <a:ext cx="3754711" cy="199072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38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4" grpId="0" animBg="1"/>
      <p:bldP spid="15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5EB1-0A18-DBB1-F15A-A3FD8F43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454-CD08-908D-9E0D-215F95FBB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36" y="1445916"/>
            <a:ext cx="11318928" cy="155446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b="1" dirty="0">
                <a:latin typeface="Aptos" panose="020B0004020202020204" pitchFamily="34" charset="0"/>
              </a:rPr>
              <a:t>GNNBuilder </a:t>
            </a:r>
            <a:r>
              <a:rPr lang="en-US" sz="2800" dirty="0">
                <a:latin typeface="Aptos" panose="020B0004020202020204" pitchFamily="34" charset="0"/>
              </a:rPr>
              <a:t>⇒ 7x speedup vs. </a:t>
            </a:r>
            <a:r>
              <a:rPr lang="en-US" sz="2800" b="1" dirty="0" err="1">
                <a:latin typeface="Aptos" panose="020B0004020202020204" pitchFamily="34" charset="0"/>
              </a:rPr>
              <a:t>FlowGNN</a:t>
            </a:r>
            <a:r>
              <a:rPr lang="en-US" sz="2800" dirty="0">
                <a:latin typeface="Aptos" panose="020B0004020202020204" pitchFamily="34" charset="0"/>
              </a:rPr>
              <a:t> ⇒ up to 400x speedup</a:t>
            </a:r>
            <a:endParaRPr lang="en-US" sz="2400" dirty="0">
              <a:latin typeface="Aptos" panose="020B0004020202020204" pitchFamily="34" charset="0"/>
            </a:endParaRPr>
          </a:p>
          <a:p>
            <a:pPr marL="0" indent="0" algn="ctr">
              <a:spcBef>
                <a:spcPts val="1800"/>
              </a:spcBef>
              <a:buNone/>
            </a:pPr>
            <a:r>
              <a:rPr lang="en-US" b="1" dirty="0"/>
              <a:t>No Node-Level Parallelism in GNNBuilder</a:t>
            </a:r>
          </a:p>
          <a:p>
            <a:pPr marL="457200" lvl="1" indent="0" algn="ctr">
              <a:buNone/>
            </a:pPr>
            <a:r>
              <a:rPr lang="en-US" dirty="0"/>
              <a:t>Each node is evaluated sequentially, nodes are not processed in parallel.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47148-84D3-8D88-A666-A2A2FBA6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514" y="3114676"/>
            <a:ext cx="6956972" cy="32194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4132BA-25D8-3C1D-535C-EB5FEF314C3D}"/>
              </a:ext>
            </a:extLst>
          </p:cNvPr>
          <p:cNvSpPr txBox="1"/>
          <p:nvPr/>
        </p:nvSpPr>
        <p:spPr>
          <a:xfrm>
            <a:off x="2617514" y="3114675"/>
            <a:ext cx="3202261" cy="12287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C62DFF-EACA-FB68-8486-3AA3A9DB0D10}"/>
              </a:ext>
            </a:extLst>
          </p:cNvPr>
          <p:cNvSpPr/>
          <p:nvPr/>
        </p:nvSpPr>
        <p:spPr>
          <a:xfrm rot="14123367" flipH="1">
            <a:off x="1867560" y="3310765"/>
            <a:ext cx="228204" cy="1114425"/>
          </a:xfrm>
          <a:custGeom>
            <a:avLst/>
            <a:gdLst>
              <a:gd name="connsiteX0" fmla="*/ 352787 w 352787"/>
              <a:gd name="connsiteY0" fmla="*/ 0 h 1114425"/>
              <a:gd name="connsiteX1" fmla="*/ 362 w 352787"/>
              <a:gd name="connsiteY1" fmla="*/ 561975 h 1114425"/>
              <a:gd name="connsiteX2" fmla="*/ 286112 w 352787"/>
              <a:gd name="connsiteY2" fmla="*/ 1114425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787" h="1114425">
                <a:moveTo>
                  <a:pt x="352787" y="0"/>
                </a:moveTo>
                <a:cubicBezTo>
                  <a:pt x="182131" y="188118"/>
                  <a:pt x="11475" y="376237"/>
                  <a:pt x="362" y="561975"/>
                </a:cubicBezTo>
                <a:cubicBezTo>
                  <a:pt x="-10751" y="747713"/>
                  <a:pt x="236899" y="1057275"/>
                  <a:pt x="286112" y="1114425"/>
                </a:cubicBezTo>
              </a:path>
            </a:pathLst>
          </a:custGeom>
          <a:noFill/>
          <a:ln w="7620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D6559-C6F7-D8F1-9F01-C5B96AFA9411}"/>
              </a:ext>
            </a:extLst>
          </p:cNvPr>
          <p:cNvSpPr txBox="1"/>
          <p:nvPr/>
        </p:nvSpPr>
        <p:spPr>
          <a:xfrm>
            <a:off x="382836" y="4253985"/>
            <a:ext cx="1886139" cy="369332"/>
          </a:xfrm>
          <a:prstGeom prst="rect">
            <a:avLst/>
          </a:prstGeom>
          <a:solidFill>
            <a:srgbClr val="FFC9C9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GNNBuilder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E6E9135-A1E5-C1A8-6C6B-07B3878A4B4B}"/>
              </a:ext>
            </a:extLst>
          </p:cNvPr>
          <p:cNvSpPr/>
          <p:nvPr/>
        </p:nvSpPr>
        <p:spPr>
          <a:xfrm rot="7689315">
            <a:off x="10071193" y="5015953"/>
            <a:ext cx="281999" cy="1114425"/>
          </a:xfrm>
          <a:custGeom>
            <a:avLst/>
            <a:gdLst>
              <a:gd name="connsiteX0" fmla="*/ 352787 w 352787"/>
              <a:gd name="connsiteY0" fmla="*/ 0 h 1114425"/>
              <a:gd name="connsiteX1" fmla="*/ 362 w 352787"/>
              <a:gd name="connsiteY1" fmla="*/ 561975 h 1114425"/>
              <a:gd name="connsiteX2" fmla="*/ 286112 w 352787"/>
              <a:gd name="connsiteY2" fmla="*/ 1114425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787" h="1114425">
                <a:moveTo>
                  <a:pt x="352787" y="0"/>
                </a:moveTo>
                <a:cubicBezTo>
                  <a:pt x="182131" y="188118"/>
                  <a:pt x="11475" y="376237"/>
                  <a:pt x="362" y="561975"/>
                </a:cubicBezTo>
                <a:cubicBezTo>
                  <a:pt x="-10751" y="747713"/>
                  <a:pt x="236899" y="1057275"/>
                  <a:pt x="286112" y="1114425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7B0B55-8501-8D26-E31C-464FF2BC5A21}"/>
              </a:ext>
            </a:extLst>
          </p:cNvPr>
          <p:cNvSpPr txBox="1"/>
          <p:nvPr/>
        </p:nvSpPr>
        <p:spPr>
          <a:xfrm>
            <a:off x="10035300" y="5955295"/>
            <a:ext cx="188613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Aptos" panose="020B0004020202020204" pitchFamily="34" charset="0"/>
              </a:rPr>
              <a:t>FlowGNN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A6AFC1-6DCF-4A99-B833-DA26D5772FFD}"/>
              </a:ext>
            </a:extLst>
          </p:cNvPr>
          <p:cNvSpPr txBox="1"/>
          <p:nvPr/>
        </p:nvSpPr>
        <p:spPr>
          <a:xfrm>
            <a:off x="5819774" y="4343400"/>
            <a:ext cx="3754711" cy="199072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C90A5A-F033-39B2-B3B3-45CB4D04538F}"/>
              </a:ext>
            </a:extLst>
          </p:cNvPr>
          <p:cNvSpPr txBox="1"/>
          <p:nvPr/>
        </p:nvSpPr>
        <p:spPr>
          <a:xfrm>
            <a:off x="2530347" y="3010903"/>
            <a:ext cx="7089903" cy="3380372"/>
          </a:xfrm>
          <a:prstGeom prst="rect">
            <a:avLst/>
          </a:prstGeom>
          <a:solidFill>
            <a:srgbClr val="EFF5FB"/>
          </a:solidFill>
          <a:ln w="127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74320" rIns="274320" rtlCol="0" anchor="ctr">
            <a:noAutofit/>
          </a:bodyPr>
          <a:lstStyle/>
          <a:p>
            <a:pPr algn="ctr"/>
            <a:r>
              <a:rPr lang="en-US" sz="2800" b="1" dirty="0">
                <a:latin typeface="Aptos" panose="020B0004020202020204" pitchFamily="34" charset="0"/>
              </a:rPr>
              <a:t>Adapt dataflow pipelining and parallelism from previous GNN accelerator publications.</a:t>
            </a:r>
          </a:p>
          <a:p>
            <a:pPr algn="ctr"/>
            <a:endParaRPr lang="en-US" sz="2400" b="1" dirty="0">
              <a:latin typeface="Aptos" panose="020B0004020202020204" pitchFamily="34" charset="0"/>
            </a:endParaRPr>
          </a:p>
          <a:p>
            <a:pPr algn="ctr"/>
            <a:r>
              <a:rPr lang="en-US" sz="2800" b="1" i="1" dirty="0">
                <a:latin typeface="Aptos" panose="020B0004020202020204" pitchFamily="34" charset="0"/>
              </a:rPr>
              <a:t>GenGNN </a:t>
            </a:r>
            <a:r>
              <a:rPr lang="en-US" sz="2800" dirty="0">
                <a:latin typeface="Aptos" panose="020B0004020202020204" pitchFamily="34" charset="0"/>
              </a:rPr>
              <a:t>and</a:t>
            </a:r>
            <a:r>
              <a:rPr lang="en-US" sz="2800" b="1" dirty="0">
                <a:latin typeface="Aptos" panose="020B0004020202020204" pitchFamily="34" charset="0"/>
              </a:rPr>
              <a:t> </a:t>
            </a:r>
            <a:r>
              <a:rPr lang="en-US" sz="2800" b="1" i="1" dirty="0" err="1">
                <a:latin typeface="Aptos" panose="020B0004020202020204" pitchFamily="34" charset="0"/>
              </a:rPr>
              <a:t>FlowGNN</a:t>
            </a:r>
            <a:endParaRPr lang="en-US" sz="2800" b="1" i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9710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E7B592A-ED6E-A8FA-ED32-19D163D09499}"/>
              </a:ext>
            </a:extLst>
          </p:cNvPr>
          <p:cNvGrpSpPr/>
          <p:nvPr/>
        </p:nvGrpSpPr>
        <p:grpSpPr>
          <a:xfrm>
            <a:off x="1776166" y="1683072"/>
            <a:ext cx="3176409" cy="3774365"/>
            <a:chOff x="1522166" y="1683072"/>
            <a:chExt cx="3176409" cy="377436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BC523E8-49E2-9D53-54B4-2D60663886DE}"/>
                </a:ext>
              </a:extLst>
            </p:cNvPr>
            <p:cNvGrpSpPr/>
            <p:nvPr/>
          </p:nvGrpSpPr>
          <p:grpSpPr>
            <a:xfrm flipV="1">
              <a:off x="2281936" y="3456635"/>
              <a:ext cx="1303537" cy="2000802"/>
              <a:chOff x="8836052" y="1284660"/>
              <a:chExt cx="1303537" cy="200080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73F79B5-14EA-43DB-D90E-3AC74F78E8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1284660"/>
                <a:ext cx="698801" cy="1971838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8B94385-A12F-1AE4-6E98-FD84CCAA2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2102876"/>
                <a:ext cx="1303537" cy="118258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FCC318-D30B-CE27-32DD-0758A5A36668}"/>
                </a:ext>
              </a:extLst>
            </p:cNvPr>
            <p:cNvGrpSpPr/>
            <p:nvPr/>
          </p:nvGrpSpPr>
          <p:grpSpPr>
            <a:xfrm>
              <a:off x="1522166" y="1683072"/>
              <a:ext cx="3176409" cy="1756479"/>
              <a:chOff x="1522166" y="1683072"/>
              <a:chExt cx="3176409" cy="1756479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888AB50-2772-C84A-AB00-6DFF0E1C0A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1683072"/>
                <a:ext cx="650749" cy="1681069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EA5860F-BAC0-C9D4-7AF6-B922FDD235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2283055"/>
                <a:ext cx="1303537" cy="115649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13155F8-2459-A44E-E2C2-E40E856616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2166" y="3389679"/>
                <a:ext cx="3176409" cy="24334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DC8310-3B93-3DAC-273C-96FD4332FF7F}"/>
              </a:ext>
            </a:extLst>
          </p:cNvPr>
          <p:cNvGrpSpPr/>
          <p:nvPr/>
        </p:nvGrpSpPr>
        <p:grpSpPr>
          <a:xfrm>
            <a:off x="486172" y="2999389"/>
            <a:ext cx="2915634" cy="859221"/>
            <a:chOff x="2417379" y="3429000"/>
            <a:chExt cx="2915634" cy="859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05C5A11C-DF95-F46E-8CE5-2A241A3B07EE}"/>
                </a:ext>
              </a:extLst>
            </p:cNvPr>
            <p:cNvSpPr/>
            <p:nvPr/>
          </p:nvSpPr>
          <p:spPr>
            <a:xfrm>
              <a:off x="2417379" y="3429000"/>
              <a:ext cx="2915634" cy="859221"/>
            </a:xfrm>
            <a:prstGeom prst="round2Diag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1BA3CC-8F2B-DE00-D6CF-9116A03BCCF6}"/>
                </a:ext>
              </a:extLst>
            </p:cNvPr>
            <p:cNvGrpSpPr/>
            <p:nvPr/>
          </p:nvGrpSpPr>
          <p:grpSpPr>
            <a:xfrm>
              <a:off x="2512864" y="3615558"/>
              <a:ext cx="2600422" cy="523220"/>
              <a:chOff x="2312279" y="3384725"/>
              <a:chExt cx="2600422" cy="5232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1BC497-E544-7339-66CF-091BADE60D02}"/>
                  </a:ext>
                </a:extLst>
              </p:cNvPr>
              <p:cNvSpPr txBox="1"/>
              <p:nvPr/>
            </p:nvSpPr>
            <p:spPr>
              <a:xfrm>
                <a:off x="2312279" y="3384725"/>
                <a:ext cx="22807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Aptos" panose="020B0004020202020204" pitchFamily="34" charset="0"/>
                    <a:cs typeface="+mj-cs"/>
                  </a:rPr>
                  <a:t>GNNBuilder</a:t>
                </a:r>
                <a:endParaRPr lang="en-US" sz="2000" b="1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9AAEE47-9484-4E89-2D25-386704B67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56387" y="3416255"/>
                <a:ext cx="456314" cy="456314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478E0E-5BD3-505D-3903-85AEB161B968}"/>
              </a:ext>
            </a:extLst>
          </p:cNvPr>
          <p:cNvGrpSpPr/>
          <p:nvPr/>
        </p:nvGrpSpPr>
        <p:grpSpPr>
          <a:xfrm>
            <a:off x="-264435" y="1017444"/>
            <a:ext cx="7001302" cy="4909808"/>
            <a:chOff x="-705059" y="1017444"/>
            <a:chExt cx="7001302" cy="4909808"/>
          </a:xfrm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CE0B99FB-ADFF-2A27-C451-ADD379AEDE3F}"/>
                </a:ext>
              </a:extLst>
            </p:cNvPr>
            <p:cNvSpPr/>
            <p:nvPr/>
          </p:nvSpPr>
          <p:spPr>
            <a:xfrm rot="5400000">
              <a:off x="-667862" y="980247"/>
              <a:ext cx="4909808" cy="4984201"/>
            </a:xfrm>
            <a:prstGeom prst="blockArc">
              <a:avLst>
                <a:gd name="adj1" fmla="val 11595224"/>
                <a:gd name="adj2" fmla="val 21051129"/>
                <a:gd name="adj3" fmla="val 7410"/>
              </a:avLst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01FC308-300E-FE44-0E8D-470ADC321B6C}"/>
                </a:ext>
              </a:extLst>
            </p:cNvPr>
            <p:cNvSpPr/>
            <p:nvPr/>
          </p:nvSpPr>
          <p:spPr>
            <a:xfrm>
              <a:off x="3189243" y="2087229"/>
              <a:ext cx="2645416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Architecture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36F229D-8E45-1EEA-59DE-031EB437D15F}"/>
                </a:ext>
              </a:extLst>
            </p:cNvPr>
            <p:cNvSpPr/>
            <p:nvPr/>
          </p:nvSpPr>
          <p:spPr>
            <a:xfrm>
              <a:off x="2479904" y="1177049"/>
              <a:ext cx="291563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Generic Compute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785E35B-32F5-9849-B21C-2D9F5C49EAB6}"/>
                </a:ext>
              </a:extLst>
            </p:cNvPr>
            <p:cNvSpPr/>
            <p:nvPr/>
          </p:nvSpPr>
          <p:spPr>
            <a:xfrm>
              <a:off x="3650828" y="2997409"/>
              <a:ext cx="2645415" cy="87502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Design Space Exploration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C786890-8EAD-DC1E-9F3D-1E76292D7B61}"/>
                </a:ext>
              </a:extLst>
            </p:cNvPr>
            <p:cNvSpPr/>
            <p:nvPr/>
          </p:nvSpPr>
          <p:spPr>
            <a:xfrm>
              <a:off x="3189243" y="4051095"/>
              <a:ext cx="2645416" cy="87928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Performance Results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4E38CF-BDA6-CFED-982B-81572FA16105}"/>
                </a:ext>
              </a:extLst>
            </p:cNvPr>
            <p:cNvSpPr/>
            <p:nvPr/>
          </p:nvSpPr>
          <p:spPr>
            <a:xfrm>
              <a:off x="2475915" y="5109036"/>
              <a:ext cx="291962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Framework API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B60C00B-D522-0F72-2A2F-CF8942C9110A}"/>
              </a:ext>
            </a:extLst>
          </p:cNvPr>
          <p:cNvCxnSpPr>
            <a:cxnSpLocks/>
          </p:cNvCxnSpPr>
          <p:nvPr/>
        </p:nvCxnSpPr>
        <p:spPr>
          <a:xfrm>
            <a:off x="7726235" y="830317"/>
            <a:ext cx="0" cy="5570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B4C9C7-286F-AA56-5C8E-FECC03C0F915}"/>
              </a:ext>
            </a:extLst>
          </p:cNvPr>
          <p:cNvSpPr txBox="1">
            <a:spLocks/>
          </p:cNvSpPr>
          <p:nvPr/>
        </p:nvSpPr>
        <p:spPr>
          <a:xfrm>
            <a:off x="8133549" y="884608"/>
            <a:ext cx="3690149" cy="53256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DL for Graphs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GNNs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Accelerators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cs typeface="+mj-cs"/>
              </a:rPr>
              <a:t>GNNBuilder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Generic Compute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Architecture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Design Space Exploration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Performance Results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Framework API</a:t>
            </a:r>
            <a:endParaRPr lang="en-US" sz="1800" dirty="0">
              <a:solidFill>
                <a:schemeClr val="bg1">
                  <a:lumMod val="75000"/>
                </a:schemeClr>
              </a:solidFill>
              <a:cs typeface="+mj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Limitations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Ongoing Work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Documentation and Open Source</a:t>
            </a:r>
          </a:p>
        </p:txBody>
      </p:sp>
    </p:spTree>
    <p:extLst>
      <p:ext uri="{BB962C8B-B14F-4D97-AF65-F5344CB8AC3E}">
        <p14:creationId xmlns:p14="http://schemas.microsoft.com/office/powerpoint/2010/main" val="2352625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5EB1-0A18-DBB1-F15A-A3FD8F43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454-CD08-908D-9E0D-215F95FBB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36" y="1445916"/>
            <a:ext cx="11318928" cy="506918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600" b="1" dirty="0"/>
              <a:t>Large Graph Support via Efficient Off-Chip HBM Access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2200" dirty="0"/>
              <a:t>Irregular unknown memory access patterns at runtime</a:t>
            </a:r>
          </a:p>
          <a:p>
            <a:pPr marL="0" indent="0" algn="ctr">
              <a:spcBef>
                <a:spcPts val="600"/>
              </a:spcBef>
              <a:buNone/>
            </a:pPr>
            <a:endParaRPr lang="en-US" sz="2200" dirty="0"/>
          </a:p>
          <a:p>
            <a:pPr marL="0" indent="0" algn="ctr">
              <a:spcBef>
                <a:spcPts val="600"/>
              </a:spcBef>
              <a:buNone/>
            </a:pPr>
            <a:r>
              <a:rPr lang="en-US" sz="2600" b="1" dirty="0"/>
              <a:t>Automated XRT and PYNQ On-Device Deployment and Evaluation</a:t>
            </a:r>
          </a:p>
          <a:p>
            <a:pPr marL="0" indent="0" algn="ctr">
              <a:spcBef>
                <a:spcPts val="600"/>
              </a:spcBef>
              <a:buNone/>
            </a:pPr>
            <a:endParaRPr lang="en-US" sz="2200" dirty="0"/>
          </a:p>
          <a:p>
            <a:pPr marL="0" indent="0" algn="ctr">
              <a:spcBef>
                <a:spcPts val="600"/>
              </a:spcBef>
              <a:buNone/>
            </a:pPr>
            <a:r>
              <a:rPr lang="en-US" sz="2600" b="1" dirty="0"/>
              <a:t>Expand Support for Novel GNN and NN Features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2200" dirty="0"/>
              <a:t>GAT, </a:t>
            </a:r>
            <a:r>
              <a:rPr lang="en-US" sz="2200" dirty="0" err="1"/>
              <a:t>SimpleConv</a:t>
            </a:r>
            <a:r>
              <a:rPr lang="en-US" sz="2200" dirty="0"/>
              <a:t>, Graph Sampling, Embedding Lookup Layers, Complex Edge </a:t>
            </a:r>
            <a:r>
              <a:rPr lang="en-US" sz="2200" dirty="0" err="1"/>
              <a:t>Convs</a:t>
            </a:r>
            <a:r>
              <a:rPr lang="en-US" sz="2200" dirty="0"/>
              <a:t>, …</a:t>
            </a:r>
          </a:p>
          <a:p>
            <a:pPr marL="0" indent="0" algn="ctr">
              <a:spcBef>
                <a:spcPts val="600"/>
              </a:spcBef>
              <a:buNone/>
            </a:pPr>
            <a:endParaRPr lang="en-US" sz="2200" dirty="0"/>
          </a:p>
          <a:p>
            <a:pPr marL="0" indent="0" algn="ctr">
              <a:spcBef>
                <a:spcPts val="600"/>
              </a:spcBef>
              <a:buNone/>
            </a:pPr>
            <a:r>
              <a:rPr lang="en-US" sz="2600" b="1" dirty="0"/>
              <a:t>Multi-Tiered Accelerator Evaluation API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2200" dirty="0"/>
              <a:t>Fitted Models</a:t>
            </a:r>
            <a:r>
              <a:rPr lang="en-US" sz="2200" b="1" dirty="0"/>
              <a:t> → </a:t>
            </a:r>
            <a:r>
              <a:rPr lang="en-US" sz="2200" dirty="0" err="1"/>
              <a:t>LightningSim</a:t>
            </a:r>
            <a:r>
              <a:rPr lang="en-US" sz="2200" dirty="0"/>
              <a:t> Co-Simulation</a:t>
            </a:r>
            <a:r>
              <a:rPr lang="en-US" sz="2200" b="1" dirty="0"/>
              <a:t> → </a:t>
            </a:r>
            <a:r>
              <a:rPr lang="en-US" sz="2200" dirty="0"/>
              <a:t>Vitis HW Emulation</a:t>
            </a:r>
            <a:r>
              <a:rPr lang="en-US" sz="2200" b="1" dirty="0"/>
              <a:t> → </a:t>
            </a:r>
            <a:r>
              <a:rPr lang="en-US" sz="2200" dirty="0"/>
              <a:t>On-Device Evaluation</a:t>
            </a:r>
          </a:p>
          <a:p>
            <a:pPr marL="0" indent="0" algn="ctr">
              <a:spcBef>
                <a:spcPts val="600"/>
              </a:spcBef>
              <a:buNone/>
            </a:pPr>
            <a:endParaRPr lang="en-US" sz="2200" dirty="0"/>
          </a:p>
          <a:p>
            <a:pPr marL="0" indent="0" algn="ctr">
              <a:spcBef>
                <a:spcPts val="600"/>
              </a:spcBef>
              <a:buNone/>
            </a:pPr>
            <a:r>
              <a:rPr lang="en-US" sz="2600" b="1" dirty="0"/>
              <a:t>Application Demos and Deployment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2200" dirty="0"/>
              <a:t>High Energy Physics Triggers and Reconstruction, Real Time Point Cloud Processing, …</a:t>
            </a:r>
          </a:p>
        </p:txBody>
      </p:sp>
    </p:spTree>
    <p:extLst>
      <p:ext uri="{BB962C8B-B14F-4D97-AF65-F5344CB8AC3E}">
        <p14:creationId xmlns:p14="http://schemas.microsoft.com/office/powerpoint/2010/main" val="247830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E7B592A-ED6E-A8FA-ED32-19D163D09499}"/>
              </a:ext>
            </a:extLst>
          </p:cNvPr>
          <p:cNvGrpSpPr/>
          <p:nvPr/>
        </p:nvGrpSpPr>
        <p:grpSpPr>
          <a:xfrm>
            <a:off x="1776166" y="1683072"/>
            <a:ext cx="3176409" cy="3774365"/>
            <a:chOff x="1522166" y="1683072"/>
            <a:chExt cx="3176409" cy="377436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BC523E8-49E2-9D53-54B4-2D60663886DE}"/>
                </a:ext>
              </a:extLst>
            </p:cNvPr>
            <p:cNvGrpSpPr/>
            <p:nvPr/>
          </p:nvGrpSpPr>
          <p:grpSpPr>
            <a:xfrm flipV="1">
              <a:off x="2281936" y="3456635"/>
              <a:ext cx="1303537" cy="2000802"/>
              <a:chOff x="8836052" y="1284660"/>
              <a:chExt cx="1303537" cy="200080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73F79B5-14EA-43DB-D90E-3AC74F78E8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1284660"/>
                <a:ext cx="698801" cy="1971838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8B94385-A12F-1AE4-6E98-FD84CCAA2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2102876"/>
                <a:ext cx="1303537" cy="118258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FCC318-D30B-CE27-32DD-0758A5A36668}"/>
                </a:ext>
              </a:extLst>
            </p:cNvPr>
            <p:cNvGrpSpPr/>
            <p:nvPr/>
          </p:nvGrpSpPr>
          <p:grpSpPr>
            <a:xfrm>
              <a:off x="1522166" y="1683072"/>
              <a:ext cx="3176409" cy="1756479"/>
              <a:chOff x="1522166" y="1683072"/>
              <a:chExt cx="3176409" cy="1756479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888AB50-2772-C84A-AB00-6DFF0E1C0A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1683072"/>
                <a:ext cx="650749" cy="1681069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EA5860F-BAC0-C9D4-7AF6-B922FDD235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2283055"/>
                <a:ext cx="1303537" cy="115649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13155F8-2459-A44E-E2C2-E40E856616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2166" y="3389679"/>
                <a:ext cx="3176409" cy="24334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DC8310-3B93-3DAC-273C-96FD4332FF7F}"/>
              </a:ext>
            </a:extLst>
          </p:cNvPr>
          <p:cNvGrpSpPr/>
          <p:nvPr/>
        </p:nvGrpSpPr>
        <p:grpSpPr>
          <a:xfrm>
            <a:off x="486172" y="2999389"/>
            <a:ext cx="2915634" cy="859221"/>
            <a:chOff x="2417379" y="3429000"/>
            <a:chExt cx="2915634" cy="859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05C5A11C-DF95-F46E-8CE5-2A241A3B07EE}"/>
                </a:ext>
              </a:extLst>
            </p:cNvPr>
            <p:cNvSpPr/>
            <p:nvPr/>
          </p:nvSpPr>
          <p:spPr>
            <a:xfrm>
              <a:off x="2417379" y="3429000"/>
              <a:ext cx="2915634" cy="859221"/>
            </a:xfrm>
            <a:prstGeom prst="round2Diag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1BA3CC-8F2B-DE00-D6CF-9116A03BCCF6}"/>
                </a:ext>
              </a:extLst>
            </p:cNvPr>
            <p:cNvGrpSpPr/>
            <p:nvPr/>
          </p:nvGrpSpPr>
          <p:grpSpPr>
            <a:xfrm>
              <a:off x="2512864" y="3615558"/>
              <a:ext cx="2600422" cy="523220"/>
              <a:chOff x="2312279" y="3384725"/>
              <a:chExt cx="2600422" cy="5232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1BC497-E544-7339-66CF-091BADE60D02}"/>
                  </a:ext>
                </a:extLst>
              </p:cNvPr>
              <p:cNvSpPr txBox="1"/>
              <p:nvPr/>
            </p:nvSpPr>
            <p:spPr>
              <a:xfrm>
                <a:off x="2312279" y="3384725"/>
                <a:ext cx="22807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Aptos" panose="020B0004020202020204" pitchFamily="34" charset="0"/>
                    <a:cs typeface="+mj-cs"/>
                  </a:rPr>
                  <a:t>GNNBuilder</a:t>
                </a:r>
                <a:endParaRPr lang="en-US" sz="2000" b="1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9AAEE47-9484-4E89-2D25-386704B67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56387" y="3416255"/>
                <a:ext cx="456314" cy="456314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478E0E-5BD3-505D-3903-85AEB161B968}"/>
              </a:ext>
            </a:extLst>
          </p:cNvPr>
          <p:cNvGrpSpPr/>
          <p:nvPr/>
        </p:nvGrpSpPr>
        <p:grpSpPr>
          <a:xfrm>
            <a:off x="-264435" y="1017444"/>
            <a:ext cx="7001302" cy="4909808"/>
            <a:chOff x="-705059" y="1017444"/>
            <a:chExt cx="7001302" cy="4909808"/>
          </a:xfrm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CE0B99FB-ADFF-2A27-C451-ADD379AEDE3F}"/>
                </a:ext>
              </a:extLst>
            </p:cNvPr>
            <p:cNvSpPr/>
            <p:nvPr/>
          </p:nvSpPr>
          <p:spPr>
            <a:xfrm rot="5400000">
              <a:off x="-667862" y="980247"/>
              <a:ext cx="4909808" cy="4984201"/>
            </a:xfrm>
            <a:prstGeom prst="blockArc">
              <a:avLst>
                <a:gd name="adj1" fmla="val 11595224"/>
                <a:gd name="adj2" fmla="val 21051129"/>
                <a:gd name="adj3" fmla="val 7410"/>
              </a:avLst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01FC308-300E-FE44-0E8D-470ADC321B6C}"/>
                </a:ext>
              </a:extLst>
            </p:cNvPr>
            <p:cNvSpPr/>
            <p:nvPr/>
          </p:nvSpPr>
          <p:spPr>
            <a:xfrm>
              <a:off x="3189243" y="2087229"/>
              <a:ext cx="2645416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Architecture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36F229D-8E45-1EEA-59DE-031EB437D15F}"/>
                </a:ext>
              </a:extLst>
            </p:cNvPr>
            <p:cNvSpPr/>
            <p:nvPr/>
          </p:nvSpPr>
          <p:spPr>
            <a:xfrm>
              <a:off x="2479904" y="1177049"/>
              <a:ext cx="291563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Generic Compute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785E35B-32F5-9849-B21C-2D9F5C49EAB6}"/>
                </a:ext>
              </a:extLst>
            </p:cNvPr>
            <p:cNvSpPr/>
            <p:nvPr/>
          </p:nvSpPr>
          <p:spPr>
            <a:xfrm>
              <a:off x="3650828" y="2997409"/>
              <a:ext cx="2645415" cy="87502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Design Space Exploration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C786890-8EAD-DC1E-9F3D-1E76292D7B61}"/>
                </a:ext>
              </a:extLst>
            </p:cNvPr>
            <p:cNvSpPr/>
            <p:nvPr/>
          </p:nvSpPr>
          <p:spPr>
            <a:xfrm>
              <a:off x="3189243" y="4051095"/>
              <a:ext cx="2645416" cy="87928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Performance Results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4E38CF-BDA6-CFED-982B-81572FA16105}"/>
                </a:ext>
              </a:extLst>
            </p:cNvPr>
            <p:cNvSpPr/>
            <p:nvPr/>
          </p:nvSpPr>
          <p:spPr>
            <a:xfrm>
              <a:off x="2475915" y="5109036"/>
              <a:ext cx="291962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Framework API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B60C00B-D522-0F72-2A2F-CF8942C9110A}"/>
              </a:ext>
            </a:extLst>
          </p:cNvPr>
          <p:cNvCxnSpPr>
            <a:cxnSpLocks/>
          </p:cNvCxnSpPr>
          <p:nvPr/>
        </p:nvCxnSpPr>
        <p:spPr>
          <a:xfrm>
            <a:off x="7726235" y="830317"/>
            <a:ext cx="0" cy="5570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B4C9C7-286F-AA56-5C8E-FECC03C0F915}"/>
              </a:ext>
            </a:extLst>
          </p:cNvPr>
          <p:cNvSpPr txBox="1">
            <a:spLocks/>
          </p:cNvSpPr>
          <p:nvPr/>
        </p:nvSpPr>
        <p:spPr>
          <a:xfrm>
            <a:off x="8133549" y="884608"/>
            <a:ext cx="3690149" cy="53256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DL for Graphs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GNNs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Accelerators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cs typeface="+mj-cs"/>
              </a:rPr>
              <a:t>GNNBuilder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Generic Compute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Architecture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Design Space Exploration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Performance Results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Framework API</a:t>
            </a:r>
            <a:endParaRPr lang="en-US" sz="1800" dirty="0">
              <a:solidFill>
                <a:schemeClr val="bg1">
                  <a:lumMod val="75000"/>
                </a:schemeClr>
              </a:solidFill>
              <a:cs typeface="+mj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Limitations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Ongoing Work</a:t>
            </a:r>
          </a:p>
          <a:p>
            <a:pPr marL="0" indent="0">
              <a:buNone/>
            </a:pPr>
            <a:r>
              <a:rPr lang="en-US" b="1" dirty="0"/>
              <a:t>Documentation and Open Source</a:t>
            </a:r>
          </a:p>
        </p:txBody>
      </p:sp>
    </p:spTree>
    <p:extLst>
      <p:ext uri="{BB962C8B-B14F-4D97-AF65-F5344CB8AC3E}">
        <p14:creationId xmlns:p14="http://schemas.microsoft.com/office/powerpoint/2010/main" val="24364034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5EB1-0A18-DBB1-F15A-A3FD8F43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+ Documentation + Setup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083F62-EC87-30AA-8FB4-C92BF8437314}"/>
              </a:ext>
            </a:extLst>
          </p:cNvPr>
          <p:cNvGrpSpPr/>
          <p:nvPr/>
        </p:nvGrpSpPr>
        <p:grpSpPr>
          <a:xfrm>
            <a:off x="725504" y="5730386"/>
            <a:ext cx="4999021" cy="628650"/>
            <a:chOff x="477854" y="4276725"/>
            <a:chExt cx="4999021" cy="6286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299F991-02DB-A6C1-CE51-0CCFFF73BE22}"/>
                </a:ext>
              </a:extLst>
            </p:cNvPr>
            <p:cNvSpPr/>
            <p:nvPr/>
          </p:nvSpPr>
          <p:spPr>
            <a:xfrm>
              <a:off x="477854" y="4276725"/>
              <a:ext cx="4999021" cy="628650"/>
            </a:xfrm>
            <a:prstGeom prst="roundRect">
              <a:avLst/>
            </a:prstGeom>
            <a:solidFill>
              <a:srgbClr val="EFF5FB"/>
            </a:solidFill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tos" panose="020B00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0401B8-D7E8-602E-3F52-A873F4F47CC7}"/>
                </a:ext>
              </a:extLst>
            </p:cNvPr>
            <p:cNvSpPr txBox="1"/>
            <p:nvPr/>
          </p:nvSpPr>
          <p:spPr>
            <a:xfrm>
              <a:off x="477854" y="4360218"/>
              <a:ext cx="4999021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  <a:cs typeface="Courier New" panose="020703090202050204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github.com/sharc-lab/gnn-builder</a:t>
              </a:r>
              <a:endParaRPr lang="en-US" sz="2400" b="1" dirty="0">
                <a:solidFill>
                  <a:schemeClr val="tx1"/>
                </a:solidFill>
                <a:latin typeface="Aptos" panose="020B0004020202020204" pitchFamily="34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8081C8-E0B5-2DA9-EDD6-82FFAECE6AFF}"/>
              </a:ext>
            </a:extLst>
          </p:cNvPr>
          <p:cNvGrpSpPr/>
          <p:nvPr/>
        </p:nvGrpSpPr>
        <p:grpSpPr>
          <a:xfrm>
            <a:off x="6373026" y="5700000"/>
            <a:ext cx="4999021" cy="628650"/>
            <a:chOff x="6373026" y="4276725"/>
            <a:chExt cx="4999021" cy="6286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DB3ABA-97D6-8258-967E-143A954F78E0}"/>
                </a:ext>
              </a:extLst>
            </p:cNvPr>
            <p:cNvSpPr/>
            <p:nvPr/>
          </p:nvSpPr>
          <p:spPr>
            <a:xfrm>
              <a:off x="6373026" y="4276725"/>
              <a:ext cx="4999021" cy="628650"/>
            </a:xfrm>
            <a:prstGeom prst="roundRect">
              <a:avLst/>
            </a:prstGeom>
            <a:solidFill>
              <a:srgbClr val="EFF5FB"/>
            </a:solidFill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tos" panose="020B00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EB22C3-70E9-2DE5-1071-448FB4FF99CA}"/>
                </a:ext>
              </a:extLst>
            </p:cNvPr>
            <p:cNvSpPr txBox="1"/>
            <p:nvPr/>
          </p:nvSpPr>
          <p:spPr>
            <a:xfrm>
              <a:off x="6448424" y="4360218"/>
              <a:ext cx="4848225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  <a:cs typeface="Courier New" panose="02070309020205020404" pitchFamily="49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sharc-lab.github.io/gnn-builder/</a:t>
              </a:r>
              <a:endParaRPr lang="en-US" sz="2400" b="1" dirty="0">
                <a:solidFill>
                  <a:schemeClr val="tx1"/>
                </a:solidFill>
                <a:latin typeface="Aptos" panose="020B0004020202020204" pitchFamily="34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D16E08A-914D-8519-770D-829D79E953F5}"/>
              </a:ext>
            </a:extLst>
          </p:cNvPr>
          <p:cNvSpPr txBox="1"/>
          <p:nvPr/>
        </p:nvSpPr>
        <p:spPr>
          <a:xfrm>
            <a:off x="725503" y="3429001"/>
            <a:ext cx="4999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sz="3200" b="1" dirty="0">
                <a:latin typeface="Aptos" panose="020B0004020202020204" pitchFamily="34" charset="0"/>
              </a:rPr>
              <a:t>Source Code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01D7AF-EDE8-0A71-02CF-01F924BE4D1E}"/>
              </a:ext>
            </a:extLst>
          </p:cNvPr>
          <p:cNvSpPr txBox="1"/>
          <p:nvPr/>
        </p:nvSpPr>
        <p:spPr>
          <a:xfrm>
            <a:off x="5824536" y="342900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sz="3200" b="1" dirty="0">
                <a:latin typeface="Aptos" panose="020B0004020202020204" pitchFamily="34" charset="0"/>
              </a:rPr>
              <a:t>Documentation + Tutorials</a:t>
            </a:r>
          </a:p>
        </p:txBody>
      </p:sp>
      <p:pic>
        <p:nvPicPr>
          <p:cNvPr id="26" name="Picture 2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6F329FD-5754-7DBE-4875-90940FC67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94" y="4097268"/>
            <a:ext cx="1374639" cy="1374639"/>
          </a:xfrm>
          <a:prstGeom prst="rect">
            <a:avLst/>
          </a:prstGeom>
        </p:spPr>
      </p:pic>
      <p:pic>
        <p:nvPicPr>
          <p:cNvPr id="28" name="Picture 27" descr="A qr code with black squares&#10;&#10;Description automatically generated">
            <a:extLst>
              <a:ext uri="{FF2B5EF4-FFF2-40B4-BE49-F238E27FC236}">
                <a16:creationId xmlns:a16="http://schemas.microsoft.com/office/drawing/2014/main" id="{F9B6D00C-C4C7-2911-951E-30B28068C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147" y="4103129"/>
            <a:ext cx="1368778" cy="136877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B67A7DB-1F35-FD36-F38E-8794DBB30003}"/>
              </a:ext>
            </a:extLst>
          </p:cNvPr>
          <p:cNvGrpSpPr/>
          <p:nvPr/>
        </p:nvGrpSpPr>
        <p:grpSpPr>
          <a:xfrm>
            <a:off x="454045" y="1386093"/>
            <a:ext cx="11466492" cy="934922"/>
            <a:chOff x="249256" y="1466944"/>
            <a:chExt cx="11876069" cy="9349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D375377-BF6D-1531-8176-0AA885BFEF80}"/>
                </a:ext>
              </a:extLst>
            </p:cNvPr>
            <p:cNvSpPr/>
            <p:nvPr/>
          </p:nvSpPr>
          <p:spPr>
            <a:xfrm>
              <a:off x="249256" y="1684515"/>
              <a:ext cx="11637944" cy="717351"/>
            </a:xfrm>
            <a:prstGeom prst="rect">
              <a:avLst/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ptos Mono" panose="020B0009020202020204" pitchFamily="49" charset="0"/>
                </a:rPr>
                <a:t>pip install </a:t>
              </a:r>
              <a:r>
                <a:rPr lang="en-US" b="1" dirty="0" err="1">
                  <a:solidFill>
                    <a:schemeClr val="tx1"/>
                  </a:solidFill>
                  <a:latin typeface="Aptos Mono" panose="020B0009020202020204" pitchFamily="49" charset="0"/>
                </a:rPr>
                <a:t>git+https</a:t>
              </a:r>
              <a:r>
                <a:rPr lang="en-US" b="1" dirty="0">
                  <a:solidFill>
                    <a:schemeClr val="tx1"/>
                  </a:solidFill>
                  <a:latin typeface="Aptos Mono" panose="020B0009020202020204" pitchFamily="49" charset="0"/>
                </a:rPr>
                <a:t>://github.com/</a:t>
              </a:r>
              <a:r>
                <a:rPr lang="en-US" b="1" dirty="0" err="1">
                  <a:solidFill>
                    <a:schemeClr val="tx1"/>
                  </a:solidFill>
                  <a:latin typeface="Aptos Mono" panose="020B0009020202020204" pitchFamily="49" charset="0"/>
                </a:rPr>
                <a:t>sharc</a:t>
              </a:r>
              <a:r>
                <a:rPr lang="en-US" b="1" dirty="0">
                  <a:solidFill>
                    <a:schemeClr val="tx1"/>
                  </a:solidFill>
                  <a:latin typeface="Aptos Mono" panose="020B0009020202020204" pitchFamily="49" charset="0"/>
                </a:rPr>
                <a:t>-lab/</a:t>
              </a:r>
              <a:r>
                <a:rPr lang="en-US" b="1" dirty="0" err="1">
                  <a:solidFill>
                    <a:schemeClr val="tx1"/>
                  </a:solidFill>
                  <a:latin typeface="Aptos Mono" panose="020B0009020202020204" pitchFamily="49" charset="0"/>
                </a:rPr>
                <a:t>gnn-builder.git</a:t>
              </a:r>
              <a:r>
                <a:rPr lang="en-US" b="1" dirty="0">
                  <a:solidFill>
                    <a:schemeClr val="tx1"/>
                  </a:solidFill>
                  <a:latin typeface="Aptos Mono" panose="020B0009020202020204" pitchFamily="49" charset="0"/>
                </a:rPr>
                <a:t> 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29A841C-917B-767D-43C2-7CF05583994F}"/>
                </a:ext>
              </a:extLst>
            </p:cNvPr>
            <p:cNvSpPr/>
            <p:nvPr/>
          </p:nvSpPr>
          <p:spPr>
            <a:xfrm>
              <a:off x="11649075" y="1466944"/>
              <a:ext cx="476250" cy="435142"/>
            </a:xfrm>
            <a:prstGeom prst="rect">
              <a:avLst/>
            </a:prstGeom>
            <a:solidFill>
              <a:srgbClr val="F5F5F5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🚧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6C6160-A674-BFB0-87BB-AB64E362D5B1}"/>
              </a:ext>
            </a:extLst>
          </p:cNvPr>
          <p:cNvGrpSpPr/>
          <p:nvPr/>
        </p:nvGrpSpPr>
        <p:grpSpPr>
          <a:xfrm>
            <a:off x="454045" y="2242692"/>
            <a:ext cx="11466492" cy="904222"/>
            <a:chOff x="249256" y="2323543"/>
            <a:chExt cx="11876069" cy="9042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3F267C-9CA2-BA74-CC4B-CE259B980BEB}"/>
                </a:ext>
              </a:extLst>
            </p:cNvPr>
            <p:cNvSpPr/>
            <p:nvPr/>
          </p:nvSpPr>
          <p:spPr>
            <a:xfrm>
              <a:off x="249256" y="2510414"/>
              <a:ext cx="11637944" cy="717351"/>
            </a:xfrm>
            <a:prstGeom prst="rect">
              <a:avLst/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  <a:latin typeface="Aptos Mono" panose="020B0009020202020204" pitchFamily="49" charset="0"/>
                </a:rPr>
                <a:t>conda</a:t>
              </a:r>
              <a:r>
                <a:rPr lang="en-US" b="1" dirty="0">
                  <a:solidFill>
                    <a:schemeClr val="tx1"/>
                  </a:solidFill>
                  <a:latin typeface="Aptos Mono" panose="020B0009020202020204" pitchFamily="49" charset="0"/>
                </a:rPr>
                <a:t> install --channel https://sharc-lab.github.io/gnn-builder/repo </a:t>
              </a:r>
              <a:r>
                <a:rPr lang="en-US" b="1" dirty="0" err="1">
                  <a:solidFill>
                    <a:schemeClr val="tx1"/>
                  </a:solidFill>
                  <a:latin typeface="Aptos Mono" panose="020B0009020202020204" pitchFamily="49" charset="0"/>
                </a:rPr>
                <a:t>gnn</a:t>
              </a:r>
              <a:r>
                <a:rPr lang="en-US" b="1" dirty="0">
                  <a:solidFill>
                    <a:schemeClr val="tx1"/>
                  </a:solidFill>
                  <a:latin typeface="Aptos Mono" panose="020B0009020202020204" pitchFamily="49" charset="0"/>
                </a:rPr>
                <a:t>-builder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FF34B1-A37D-13E6-41E8-923250AB89EF}"/>
                </a:ext>
              </a:extLst>
            </p:cNvPr>
            <p:cNvSpPr/>
            <p:nvPr/>
          </p:nvSpPr>
          <p:spPr>
            <a:xfrm>
              <a:off x="11649075" y="2323543"/>
              <a:ext cx="476250" cy="435142"/>
            </a:xfrm>
            <a:prstGeom prst="rect">
              <a:avLst/>
            </a:prstGeom>
            <a:solidFill>
              <a:srgbClr val="F5F5F5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84771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55616BF-E400-A1B1-DF54-9790D1CEF435}"/>
              </a:ext>
            </a:extLst>
          </p:cNvPr>
          <p:cNvSpPr/>
          <p:nvPr/>
        </p:nvSpPr>
        <p:spPr>
          <a:xfrm>
            <a:off x="1587501" y="1762190"/>
            <a:ext cx="8934650" cy="3368610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ptos Mono" panose="020B0009020202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FF118-572C-3943-C2E8-44ABD864031E}"/>
              </a:ext>
            </a:extLst>
          </p:cNvPr>
          <p:cNvSpPr txBox="1">
            <a:spLocks/>
          </p:cNvSpPr>
          <p:nvPr/>
        </p:nvSpPr>
        <p:spPr>
          <a:xfrm>
            <a:off x="1958010" y="1845682"/>
            <a:ext cx="8646490" cy="3166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Clone the repo…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Add HW kernel to header library…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Add associated layer wrapper to Python library…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Add the relevant compiler template unit…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Run testbench and synth…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Submit pull request…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39571-68D0-6917-B8ED-F68495A4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Add a New Graph Convolution Layer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B3221B-B914-2AEF-8C6B-2544BD37FEF3}"/>
              </a:ext>
            </a:extLst>
          </p:cNvPr>
          <p:cNvGrpSpPr/>
          <p:nvPr/>
        </p:nvGrpSpPr>
        <p:grpSpPr>
          <a:xfrm>
            <a:off x="863600" y="5511311"/>
            <a:ext cx="10464800" cy="628650"/>
            <a:chOff x="477854" y="4276725"/>
            <a:chExt cx="4999021" cy="6286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19776E3-6A65-5F2E-1FC5-B3DB7AA69072}"/>
                </a:ext>
              </a:extLst>
            </p:cNvPr>
            <p:cNvSpPr/>
            <p:nvPr/>
          </p:nvSpPr>
          <p:spPr>
            <a:xfrm>
              <a:off x="477854" y="4276725"/>
              <a:ext cx="4999021" cy="628650"/>
            </a:xfrm>
            <a:prstGeom prst="roundRect">
              <a:avLst/>
            </a:prstGeom>
            <a:solidFill>
              <a:srgbClr val="EFF5FB"/>
            </a:solidFill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tos" panose="020B00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421B7C-CC84-C80C-AE25-EF087F62D721}"/>
                </a:ext>
              </a:extLst>
            </p:cNvPr>
            <p:cNvSpPr txBox="1"/>
            <p:nvPr/>
          </p:nvSpPr>
          <p:spPr>
            <a:xfrm>
              <a:off x="477854" y="4319272"/>
              <a:ext cx="4999021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800" b="1" dirty="0"/>
                <a:t>See documentation for detailed walkthroughs and tutorials.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4808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3">
            <a:extLst>
              <a:ext uri="{FF2B5EF4-FFF2-40B4-BE49-F238E27FC236}">
                <a16:creationId xmlns:a16="http://schemas.microsoft.com/office/drawing/2014/main" id="{D6DFC237-FBE5-0D3C-6057-6D9E2A345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7" y="390027"/>
            <a:ext cx="11302464" cy="22975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 defTabSz="914400"/>
            <a:r>
              <a:rPr lang="en-US" sz="6000" dirty="0">
                <a:solidFill>
                  <a:schemeClr val="tx1"/>
                </a:solidFill>
                <a:latin typeface="Aptos" panose="020B0004020202020204" pitchFamily="34" charset="0"/>
                <a:cs typeface="+mj-cs"/>
              </a:rPr>
              <a:t>GNNBuilder</a:t>
            </a:r>
            <a:br>
              <a:rPr lang="en-US" sz="3600" dirty="0">
                <a:solidFill>
                  <a:schemeClr val="tx1"/>
                </a:solidFill>
                <a:latin typeface="Aptos" panose="020B0004020202020204" pitchFamily="34" charset="0"/>
                <a:cs typeface="+mj-cs"/>
              </a:rPr>
            </a:br>
            <a:r>
              <a:rPr lang="en-US" sz="3200" b="0" dirty="0">
                <a:solidFill>
                  <a:schemeClr val="tx1"/>
                </a:solidFill>
                <a:latin typeface="Aptos" panose="020B0004020202020204" pitchFamily="34" charset="0"/>
                <a:cs typeface="+mj-cs"/>
              </a:rPr>
              <a:t>An Automated</a:t>
            </a:r>
            <a:r>
              <a:rPr lang="en-US" sz="3200" dirty="0">
                <a:solidFill>
                  <a:schemeClr val="tx1"/>
                </a:solidFill>
                <a:latin typeface="Aptos" panose="020B0004020202020204" pitchFamily="34" charset="0"/>
                <a:cs typeface="+mj-cs"/>
              </a:rPr>
              <a:t> </a:t>
            </a:r>
            <a:r>
              <a:rPr lang="en-US" sz="3200" b="0" dirty="0">
                <a:solidFill>
                  <a:schemeClr val="tx1"/>
                </a:solidFill>
                <a:latin typeface="Aptos" panose="020B0004020202020204" pitchFamily="34" charset="0"/>
                <a:cs typeface="+mj-cs"/>
              </a:rPr>
              <a:t>Framework</a:t>
            </a:r>
            <a:r>
              <a:rPr lang="en-US" sz="3200" dirty="0">
                <a:solidFill>
                  <a:schemeClr val="tx1"/>
                </a:solidFill>
                <a:latin typeface="Aptos" panose="020B0004020202020204" pitchFamily="34" charset="0"/>
                <a:cs typeface="+mj-cs"/>
              </a:rPr>
              <a:t> </a:t>
            </a:r>
            <a:r>
              <a:rPr lang="en-US" sz="3200" b="0" dirty="0">
                <a:solidFill>
                  <a:schemeClr val="tx1"/>
                </a:solidFill>
                <a:latin typeface="Aptos" panose="020B0004020202020204" pitchFamily="34" charset="0"/>
                <a:cs typeface="+mj-cs"/>
              </a:rPr>
              <a:t>for Generic Graph Neural Network Accelerator Generation, Simulation, and Optimization</a:t>
            </a:r>
            <a:endParaRPr lang="en-US" sz="3600" b="0" dirty="0">
              <a:solidFill>
                <a:schemeClr val="tx1"/>
              </a:solidFill>
              <a:latin typeface="Aptos" panose="020B0004020202020204" pitchFamily="34" charset="0"/>
              <a:cs typeface="+mj-cs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D20E674-9C18-3DDB-D02B-7B4EAE43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9798" y="695739"/>
            <a:ext cx="664334" cy="664334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9ED0F52-4690-0B6D-E6C8-0632880AB458}"/>
              </a:ext>
            </a:extLst>
          </p:cNvPr>
          <p:cNvGrpSpPr/>
          <p:nvPr/>
        </p:nvGrpSpPr>
        <p:grpSpPr>
          <a:xfrm>
            <a:off x="6426200" y="5899900"/>
            <a:ext cx="5257800" cy="514687"/>
            <a:chOff x="6349999" y="5975012"/>
            <a:chExt cx="5497443" cy="514687"/>
          </a:xfrm>
          <a:solidFill>
            <a:srgbClr val="FFF7E1"/>
          </a:solidFill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0BC31F2-939B-6224-B8AD-AF095E9B8865}"/>
                </a:ext>
              </a:extLst>
            </p:cNvPr>
            <p:cNvSpPr/>
            <p:nvPr/>
          </p:nvSpPr>
          <p:spPr>
            <a:xfrm>
              <a:off x="6349999" y="5975012"/>
              <a:ext cx="5497443" cy="514687"/>
            </a:xfrm>
            <a:prstGeom prst="roundRect">
              <a:avLst>
                <a:gd name="adj" fmla="val 17061"/>
              </a:avLst>
            </a:prstGeom>
            <a:grpFill/>
            <a:ln w="19050">
              <a:solidFill>
                <a:schemeClr val="accent4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i="1" dirty="0">
                <a:ln w="0"/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C08811-4246-82B7-5680-C0E8B590777F}"/>
                </a:ext>
              </a:extLst>
            </p:cNvPr>
            <p:cNvSpPr txBox="1"/>
            <p:nvPr/>
          </p:nvSpPr>
          <p:spPr>
            <a:xfrm>
              <a:off x="6820062" y="6042313"/>
              <a:ext cx="4676122" cy="40011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i="1" dirty="0">
                  <a:latin typeface="Aptos" panose="020B0004020202020204" pitchFamily="34" charset="0"/>
                </a:rPr>
                <a:t>Interested in perusing academia…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6E54BE5-D4DC-E24B-4D5D-EFDA875E2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79" y="2559218"/>
            <a:ext cx="4986688" cy="3788742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34F27572-0C42-5F55-9B8F-0C4129BAE193}"/>
              </a:ext>
            </a:extLst>
          </p:cNvPr>
          <p:cNvGrpSpPr/>
          <p:nvPr/>
        </p:nvGrpSpPr>
        <p:grpSpPr>
          <a:xfrm>
            <a:off x="5819689" y="2628900"/>
            <a:ext cx="5864311" cy="3136900"/>
            <a:chOff x="5819689" y="2628900"/>
            <a:chExt cx="5864311" cy="3136900"/>
          </a:xfrm>
          <a:effectLst/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A82BB60-8EC6-5DCA-AB45-0AB85DF3256A}"/>
                </a:ext>
              </a:extLst>
            </p:cNvPr>
            <p:cNvSpPr/>
            <p:nvPr/>
          </p:nvSpPr>
          <p:spPr>
            <a:xfrm>
              <a:off x="6426200" y="2628900"/>
              <a:ext cx="5257800" cy="3136900"/>
            </a:xfrm>
            <a:prstGeom prst="roundRect">
              <a:avLst>
                <a:gd name="adj" fmla="val 2810"/>
              </a:avLst>
            </a:prstGeom>
            <a:solidFill>
              <a:srgbClr val="FFF7E1"/>
            </a:solidFill>
            <a:ln w="19050">
              <a:solidFill>
                <a:schemeClr val="accent4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i="1" dirty="0">
                <a:ln w="0"/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D77B384-4059-3052-080F-68E0A4C9F205}"/>
                </a:ext>
              </a:extLst>
            </p:cNvPr>
            <p:cNvGrpSpPr/>
            <p:nvPr/>
          </p:nvGrpSpPr>
          <p:grpSpPr>
            <a:xfrm>
              <a:off x="5819689" y="2766004"/>
              <a:ext cx="5738193" cy="2808867"/>
              <a:chOff x="5705389" y="3026961"/>
              <a:chExt cx="5738193" cy="2808867"/>
            </a:xfrm>
          </p:grpSpPr>
          <p:pic>
            <p:nvPicPr>
              <p:cNvPr id="14" name="Picture 7" descr="Logo&#10;&#10;Description automatically generated">
                <a:extLst>
                  <a:ext uri="{FF2B5EF4-FFF2-40B4-BE49-F238E27FC236}">
                    <a16:creationId xmlns:a16="http://schemas.microsoft.com/office/drawing/2014/main" id="{77CBEEB4-19DE-1EC9-4CF8-45F543C1A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2798" t="8228" r="2798"/>
              <a:stretch/>
            </p:blipFill>
            <p:spPr>
              <a:xfrm>
                <a:off x="10418526" y="4107820"/>
                <a:ext cx="1025056" cy="786932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04AF852-D14B-9ED9-42BF-3972BB9AAD1C}"/>
                  </a:ext>
                </a:extLst>
              </p:cNvPr>
              <p:cNvGrpSpPr/>
              <p:nvPr/>
            </p:nvGrpSpPr>
            <p:grpSpPr>
              <a:xfrm>
                <a:off x="5705389" y="3127686"/>
                <a:ext cx="4676123" cy="774019"/>
                <a:chOff x="5705389" y="3127686"/>
                <a:chExt cx="4676123" cy="774019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0734F0-FA77-A5D9-D1B6-6990D8626268}"/>
                    </a:ext>
                  </a:extLst>
                </p:cNvPr>
                <p:cNvSpPr txBox="1"/>
                <p:nvPr/>
              </p:nvSpPr>
              <p:spPr>
                <a:xfrm>
                  <a:off x="7284692" y="3127686"/>
                  <a:ext cx="309682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2400" b="1" dirty="0">
                      <a:latin typeface="Aptos" panose="020B0004020202020204" pitchFamily="34" charset="0"/>
                    </a:rPr>
                    <a:t>Stefan Abi-Karam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13F6046-E2D5-C9FB-F0CB-C7A57174FDC6}"/>
                    </a:ext>
                  </a:extLst>
                </p:cNvPr>
                <p:cNvSpPr txBox="1"/>
                <p:nvPr/>
              </p:nvSpPr>
              <p:spPr>
                <a:xfrm>
                  <a:off x="5705389" y="3440040"/>
                  <a:ext cx="467612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2400" i="1" dirty="0">
                      <a:latin typeface="Aptos" panose="020B0004020202020204" pitchFamily="34" charset="0"/>
                    </a:rPr>
                    <a:t>stefanabikaram@gatech.edu</a:t>
                  </a: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B5795E-B428-5F35-AB54-37F6F91E87D1}"/>
                  </a:ext>
                </a:extLst>
              </p:cNvPr>
              <p:cNvGrpSpPr/>
              <p:nvPr/>
            </p:nvGrpSpPr>
            <p:grpSpPr>
              <a:xfrm>
                <a:off x="6331785" y="4136416"/>
                <a:ext cx="4049726" cy="727550"/>
                <a:chOff x="6331786" y="4123854"/>
                <a:chExt cx="4049726" cy="727550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04E82A2-2939-62C3-6917-F228AB5C1575}"/>
                    </a:ext>
                  </a:extLst>
                </p:cNvPr>
                <p:cNvSpPr txBox="1"/>
                <p:nvPr/>
              </p:nvSpPr>
              <p:spPr>
                <a:xfrm>
                  <a:off x="6331786" y="4123854"/>
                  <a:ext cx="4049726" cy="40011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r"/>
                  <a:r>
                    <a:rPr lang="en-US" sz="2000" b="1" dirty="0">
                      <a:latin typeface="Aptos" panose="020B0004020202020204" pitchFamily="34" charset="0"/>
                    </a:rPr>
                    <a:t>SHARC Lab @ Georgia Tech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E4D298E-AE76-B871-3F28-3A5FFBCF07EE}"/>
                    </a:ext>
                  </a:extLst>
                </p:cNvPr>
                <p:cNvSpPr txBox="1"/>
                <p:nvPr/>
              </p:nvSpPr>
              <p:spPr>
                <a:xfrm>
                  <a:off x="6705763" y="4451294"/>
                  <a:ext cx="367574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2000" i="1" dirty="0">
                      <a:latin typeface="Aptos" panose="020B0004020202020204" pitchFamily="34" charset="0"/>
                    </a:rPr>
                    <a:t>sharclab.ece.gatech.edu</a:t>
                  </a:r>
                </a:p>
              </p:txBody>
            </p:sp>
          </p:grpSp>
          <p:pic>
            <p:nvPicPr>
              <p:cNvPr id="1026" name="Picture 2" descr="Logos | Brand Guide">
                <a:extLst>
                  <a:ext uri="{FF2B5EF4-FFF2-40B4-BE49-F238E27FC236}">
                    <a16:creationId xmlns:a16="http://schemas.microsoft.com/office/drawing/2014/main" id="{A5CEA34D-C2B7-8C11-FDB3-A029FD1BBB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52856" y="3026961"/>
                <a:ext cx="956396" cy="9563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36" descr="A white text on a gold background&#10;&#10;Description automatically generated">
                <a:extLst>
                  <a:ext uri="{FF2B5EF4-FFF2-40B4-BE49-F238E27FC236}">
                    <a16:creationId xmlns:a16="http://schemas.microsoft.com/office/drawing/2014/main" id="{581E1D83-459C-621F-1B36-20006087E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9762" y="5127942"/>
                <a:ext cx="707886" cy="707886"/>
              </a:xfrm>
              <a:prstGeom prst="round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CC0B9DB-E2BC-7BDF-8D64-8080E196247F}"/>
                  </a:ext>
                </a:extLst>
              </p:cNvPr>
              <p:cNvGrpSpPr/>
              <p:nvPr/>
            </p:nvGrpSpPr>
            <p:grpSpPr>
              <a:xfrm>
                <a:off x="6641671" y="5135566"/>
                <a:ext cx="3739839" cy="666157"/>
                <a:chOff x="6713016" y="5133156"/>
                <a:chExt cx="3739839" cy="666157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9CE9494-9940-F915-904E-09BC9FD8AAF8}"/>
                    </a:ext>
                  </a:extLst>
                </p:cNvPr>
                <p:cNvSpPr txBox="1"/>
                <p:nvPr/>
              </p:nvSpPr>
              <p:spPr>
                <a:xfrm>
                  <a:off x="6777107" y="5133156"/>
                  <a:ext cx="3641419" cy="40011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r"/>
                  <a:r>
                    <a:rPr lang="en-US" sz="2000" b="1" dirty="0">
                      <a:latin typeface="Aptos" panose="020B0004020202020204" pitchFamily="34" charset="0"/>
                    </a:rPr>
                    <a:t>TMPO / CIPHER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2329B8-C98E-E946-06B7-1144D8E0F2B7}"/>
                    </a:ext>
                  </a:extLst>
                </p:cNvPr>
                <p:cNvSpPr txBox="1"/>
                <p:nvPr/>
              </p:nvSpPr>
              <p:spPr>
                <a:xfrm>
                  <a:off x="6713016" y="5399203"/>
                  <a:ext cx="373983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2000" dirty="0">
                      <a:latin typeface="Aptos" panose="020B0004020202020204" pitchFamily="34" charset="0"/>
                    </a:rPr>
                    <a:t>Georgia Tech Research Institute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663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0228B-79FE-2848-6D6D-9D4EBC85A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6" y="527605"/>
            <a:ext cx="11318928" cy="903210"/>
          </a:xfrm>
        </p:spPr>
        <p:txBody>
          <a:bodyPr/>
          <a:lstStyle/>
          <a:p>
            <a:r>
              <a:rPr lang="en-US" dirty="0"/>
              <a:t>Deep Learning for Graphs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046582-BAA0-D809-446A-FE4B5A07C91B}"/>
              </a:ext>
            </a:extLst>
          </p:cNvPr>
          <p:cNvSpPr txBox="1"/>
          <p:nvPr/>
        </p:nvSpPr>
        <p:spPr>
          <a:xfrm>
            <a:off x="7620000" y="1517238"/>
            <a:ext cx="4211971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tos" panose="020B0004020202020204" pitchFamily="34" charset="0"/>
              </a:rPr>
              <a:t>High Energy Physics!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92485D3-B7CE-50BC-2230-2FCA0F86ADE8}"/>
              </a:ext>
            </a:extLst>
          </p:cNvPr>
          <p:cNvSpPr txBox="1"/>
          <p:nvPr/>
        </p:nvSpPr>
        <p:spPr>
          <a:xfrm>
            <a:off x="242897" y="1517238"/>
            <a:ext cx="417388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tos" panose="020B0004020202020204" pitchFamily="34" charset="0"/>
              </a:rPr>
              <a:t>Point Cloud Processing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1B4013-F42D-695A-DEBC-6E1F0F442F12}"/>
              </a:ext>
            </a:extLst>
          </p:cNvPr>
          <p:cNvGrpSpPr/>
          <p:nvPr/>
        </p:nvGrpSpPr>
        <p:grpSpPr>
          <a:xfrm>
            <a:off x="242898" y="2265218"/>
            <a:ext cx="4173882" cy="4205423"/>
            <a:chOff x="242898" y="1992605"/>
            <a:chExt cx="3580958" cy="4540382"/>
          </a:xfrm>
        </p:grpSpPr>
        <p:pic>
          <p:nvPicPr>
            <p:cNvPr id="1028" name="Picture 4" descr="LIRDATA. 1 BACKGROUND | by Nathan Parrott | Medium">
              <a:extLst>
                <a:ext uri="{FF2B5EF4-FFF2-40B4-BE49-F238E27FC236}">
                  <a16:creationId xmlns:a16="http://schemas.microsoft.com/office/drawing/2014/main" id="{64F44E07-1390-7E5E-1025-46B0F41A6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43" t="9177" r="21309" b="25179"/>
            <a:stretch/>
          </p:blipFill>
          <p:spPr bwMode="auto">
            <a:xfrm>
              <a:off x="242899" y="1992605"/>
              <a:ext cx="3580957" cy="2297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2" descr="A drone flying over a field of flowers&#10;&#10;Description automatically generated">
              <a:extLst>
                <a:ext uri="{FF2B5EF4-FFF2-40B4-BE49-F238E27FC236}">
                  <a16:creationId xmlns:a16="http://schemas.microsoft.com/office/drawing/2014/main" id="{B02143AD-F79F-B061-6821-44A88C1E3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898" y="4450709"/>
              <a:ext cx="3580957" cy="2082278"/>
            </a:xfrm>
            <a:prstGeom prst="rect">
              <a:avLst/>
            </a:prstGeom>
          </p:spPr>
        </p:pic>
      </p:grpSp>
      <p:pic>
        <p:nvPicPr>
          <p:cNvPr id="51" name="Picture 50" descr="A picture containing font, graphics, electric blue, clipart&#10;&#10;Description automatically generated">
            <a:extLst>
              <a:ext uri="{FF2B5EF4-FFF2-40B4-BE49-F238E27FC236}">
                <a16:creationId xmlns:a16="http://schemas.microsoft.com/office/drawing/2014/main" id="{FFDBEB81-E89B-C910-8AEA-AC40A0897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490" y="2265217"/>
            <a:ext cx="1407792" cy="1345336"/>
          </a:xfrm>
          <a:prstGeom prst="rect">
            <a:avLst/>
          </a:prstGeom>
        </p:spPr>
      </p:pic>
      <p:pic>
        <p:nvPicPr>
          <p:cNvPr id="52" name="Picture 51" descr="A picture containing engineering, indoor, steel&#10;&#10;Description automatically generated">
            <a:extLst>
              <a:ext uri="{FF2B5EF4-FFF2-40B4-BE49-F238E27FC236}">
                <a16:creationId xmlns:a16="http://schemas.microsoft.com/office/drawing/2014/main" id="{BB448FFA-A196-E52D-1A05-46408EE59F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036" y="2265217"/>
            <a:ext cx="2500935" cy="1346071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DE66C3AE-D728-257F-190B-7CB57FB42EE0}"/>
              </a:ext>
            </a:extLst>
          </p:cNvPr>
          <p:cNvGrpSpPr/>
          <p:nvPr/>
        </p:nvGrpSpPr>
        <p:grpSpPr>
          <a:xfrm>
            <a:off x="7668490" y="3860748"/>
            <a:ext cx="1407792" cy="1092531"/>
            <a:chOff x="8290793" y="3772873"/>
            <a:chExt cx="1296060" cy="1083157"/>
          </a:xfrm>
        </p:grpSpPr>
        <p:pic>
          <p:nvPicPr>
            <p:cNvPr id="55" name="Picture 54" descr="A picture containing font, graphics, graphic design, screenshot&#10;&#10;Description automatically generated">
              <a:extLst>
                <a:ext uri="{FF2B5EF4-FFF2-40B4-BE49-F238E27FC236}">
                  <a16:creationId xmlns:a16="http://schemas.microsoft.com/office/drawing/2014/main" id="{53D645D8-D56E-447B-BCA0-74F430923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316"/>
            <a:stretch/>
          </p:blipFill>
          <p:spPr>
            <a:xfrm>
              <a:off x="8640735" y="3772873"/>
              <a:ext cx="551700" cy="742950"/>
            </a:xfrm>
            <a:prstGeom prst="rect">
              <a:avLst/>
            </a:prstGeom>
          </p:spPr>
        </p:pic>
        <p:pic>
          <p:nvPicPr>
            <p:cNvPr id="56" name="Picture 55" descr="A picture containing font, graphics, graphic design, screenshot&#10;&#10;Description automatically generated">
              <a:extLst>
                <a:ext uri="{FF2B5EF4-FFF2-40B4-BE49-F238E27FC236}">
                  <a16:creationId xmlns:a16="http://schemas.microsoft.com/office/drawing/2014/main" id="{4DE24234-5493-790F-7D30-701DC628E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45"/>
            <a:stretch/>
          </p:blipFill>
          <p:spPr>
            <a:xfrm>
              <a:off x="8290793" y="4438245"/>
              <a:ext cx="1296060" cy="417785"/>
            </a:xfrm>
            <a:prstGeom prst="rect">
              <a:avLst/>
            </a:prstGeom>
          </p:spPr>
        </p:pic>
      </p:grpSp>
      <p:pic>
        <p:nvPicPr>
          <p:cNvPr id="1038" name="Picture 6" descr="Home">
            <a:extLst>
              <a:ext uri="{FF2B5EF4-FFF2-40B4-BE49-F238E27FC236}">
                <a16:creationId xmlns:a16="http://schemas.microsoft.com/office/drawing/2014/main" id="{3856DCDA-99DF-3F48-D294-D9218E532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90" y="5099927"/>
            <a:ext cx="4163481" cy="133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high angle view of a building&#10;&#10;Description automatically generated">
            <a:extLst>
              <a:ext uri="{FF2B5EF4-FFF2-40B4-BE49-F238E27FC236}">
                <a16:creationId xmlns:a16="http://schemas.microsoft.com/office/drawing/2014/main" id="{3A5FB3FC-0BC0-29D5-4BBC-4394DA3514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035" y="3723922"/>
            <a:ext cx="2500935" cy="1229357"/>
          </a:xfrm>
          <a:prstGeom prst="rect">
            <a:avLst/>
          </a:prstGeom>
        </p:spPr>
      </p:pic>
      <p:pic>
        <p:nvPicPr>
          <p:cNvPr id="2" name="Picture 1" descr="A yellow emoticon with a finger pointing to his face&#10;&#10;Description automatically generated">
            <a:extLst>
              <a:ext uri="{FF2B5EF4-FFF2-40B4-BE49-F238E27FC236}">
                <a16:creationId xmlns:a16="http://schemas.microsoft.com/office/drawing/2014/main" id="{5B0AB0EE-5EE5-124F-07EB-4DFAE456B7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346" y="2753913"/>
            <a:ext cx="2040522" cy="2199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0AFD40-8609-D19C-6F10-7600A574B2AD}"/>
              </a:ext>
            </a:extLst>
          </p:cNvPr>
          <p:cNvSpPr txBox="1"/>
          <p:nvPr/>
        </p:nvSpPr>
        <p:spPr>
          <a:xfrm>
            <a:off x="147637" y="1379526"/>
            <a:ext cx="11781604" cy="515790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0" rIns="914400" rtlCol="0" anchor="ctr">
            <a:noAutofit/>
          </a:bodyPr>
          <a:lstStyle/>
          <a:p>
            <a:pPr algn="ctr"/>
            <a:r>
              <a:rPr lang="en-US" sz="4800" dirty="0">
                <a:latin typeface="Aptos" panose="020B0004020202020204" pitchFamily="34" charset="0"/>
              </a:rPr>
              <a:t>Benefit from </a:t>
            </a:r>
            <a:r>
              <a:rPr lang="en-US" sz="4800" b="1" dirty="0">
                <a:latin typeface="Aptos" panose="020B0004020202020204" pitchFamily="34" charset="0"/>
              </a:rPr>
              <a:t>hardware acceleration </a:t>
            </a:r>
            <a:r>
              <a:rPr lang="en-US" sz="4800" dirty="0">
                <a:latin typeface="Aptos" panose="020B0004020202020204" pitchFamily="34" charset="0"/>
              </a:rPr>
              <a:t>for </a:t>
            </a:r>
            <a:r>
              <a:rPr lang="en-US" sz="4800" b="1" dirty="0">
                <a:latin typeface="Aptos" panose="020B0004020202020204" pitchFamily="34" charset="0"/>
              </a:rPr>
              <a:t>real-time inference</a:t>
            </a:r>
            <a:r>
              <a:rPr lang="en-US" sz="4800" dirty="0">
                <a:latin typeface="Aptos" panose="020B00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00859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ADA05C-843C-3F79-40C3-E0A3F00CD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105" y="641414"/>
            <a:ext cx="4540649" cy="268721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8D1395-8C7E-0761-C5FB-DB82B46BC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704" y="641414"/>
            <a:ext cx="4444258" cy="26808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D0CB65-E359-E5DC-7E22-CEA9FC23F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487" y="3665564"/>
            <a:ext cx="4110332" cy="26978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5E6F48-99AA-FBD9-0C68-C91BC26BC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105" y="3665564"/>
            <a:ext cx="4540649" cy="26978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67F5416-EAEF-8F27-EB7D-D82408B7FDF6}"/>
              </a:ext>
            </a:extLst>
          </p:cNvPr>
          <p:cNvSpPr/>
          <p:nvPr/>
        </p:nvSpPr>
        <p:spPr>
          <a:xfrm>
            <a:off x="2497419" y="6111665"/>
            <a:ext cx="3872704" cy="3454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n w="0"/>
                <a:solidFill>
                  <a:schemeClr val="tx1"/>
                </a:solidFill>
                <a:latin typeface="Aptos" panose="020B0004020202020204" pitchFamily="34" charset="0"/>
              </a:rPr>
              <a:t>Undergraduate Student Mentoring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9107E2C-D0A1-C38F-A49C-559CA8307929}"/>
              </a:ext>
            </a:extLst>
          </p:cNvPr>
          <p:cNvSpPr/>
          <p:nvPr/>
        </p:nvSpPr>
        <p:spPr>
          <a:xfrm>
            <a:off x="7618691" y="6115805"/>
            <a:ext cx="4420608" cy="349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n w="0"/>
                <a:solidFill>
                  <a:schemeClr val="tx1"/>
                </a:solidFill>
                <a:latin typeface="Aptos" panose="020B0004020202020204" pitchFamily="34" charset="0"/>
              </a:rPr>
              <a:t>Raised $60K Internal Research Funding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A977BEA-C423-5966-BE69-E38EEAF16438}"/>
              </a:ext>
            </a:extLst>
          </p:cNvPr>
          <p:cNvSpPr/>
          <p:nvPr/>
        </p:nvSpPr>
        <p:spPr>
          <a:xfrm>
            <a:off x="2497420" y="3126069"/>
            <a:ext cx="2781658" cy="3412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n w="0"/>
                <a:solidFill>
                  <a:schemeClr val="tx1"/>
                </a:solidFill>
                <a:latin typeface="Aptos" panose="020B0004020202020204" pitchFamily="34" charset="0"/>
              </a:rPr>
              <a:t>New Research Direction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20052E6-EA98-45A8-4322-840F13C25D89}"/>
              </a:ext>
            </a:extLst>
          </p:cNvPr>
          <p:cNvSpPr/>
          <p:nvPr/>
        </p:nvSpPr>
        <p:spPr>
          <a:xfrm>
            <a:off x="7423440" y="3130209"/>
            <a:ext cx="2781658" cy="3412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n w="0"/>
                <a:solidFill>
                  <a:schemeClr val="tx1"/>
                </a:solidFill>
                <a:latin typeface="Aptos" panose="020B0004020202020204" pitchFamily="34" charset="0"/>
              </a:rPr>
              <a:t>External Collaborations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50ADB4-4261-2FCB-3686-3B6490A15574}"/>
              </a:ext>
            </a:extLst>
          </p:cNvPr>
          <p:cNvGrpSpPr/>
          <p:nvPr/>
        </p:nvGrpSpPr>
        <p:grpSpPr>
          <a:xfrm>
            <a:off x="160368" y="1703083"/>
            <a:ext cx="2180137" cy="3465604"/>
            <a:chOff x="-411178" y="558541"/>
            <a:chExt cx="2824787" cy="44903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373540-FFCF-13D2-C28E-CADCC622E7E2}"/>
                </a:ext>
              </a:extLst>
            </p:cNvPr>
            <p:cNvSpPr/>
            <p:nvPr/>
          </p:nvSpPr>
          <p:spPr>
            <a:xfrm>
              <a:off x="-411178" y="558541"/>
              <a:ext cx="2824787" cy="44903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EAE3501-1A08-9404-86B1-DF11AD6E63DA}"/>
                </a:ext>
              </a:extLst>
            </p:cNvPr>
            <p:cNvSpPr/>
            <p:nvPr/>
          </p:nvSpPr>
          <p:spPr>
            <a:xfrm>
              <a:off x="-411178" y="3193002"/>
              <a:ext cx="2824787" cy="1699474"/>
            </a:xfrm>
            <a:prstGeom prst="rect">
              <a:avLst/>
            </a:prstGeom>
          </p:spPr>
          <p:txBody>
            <a:bodyPr wrap="square" numCol="1" anchor="b">
              <a:noAutofit/>
            </a:bodyPr>
            <a:lstStyle/>
            <a:p>
              <a:pPr algn="ctr"/>
              <a:r>
                <a:rPr lang="en-US" b="1" dirty="0">
                  <a:solidFill>
                    <a:srgbClr val="00325E"/>
                  </a:solidFill>
                  <a:latin typeface="Aptos" panose="020B0004020202020204" pitchFamily="34" charset="0"/>
                  <a:cs typeface="Arial" panose="020B0604020202020204" pitchFamily="34" charset="0"/>
                </a:rPr>
                <a:t>Stefan Abi-Karam</a:t>
              </a:r>
            </a:p>
            <a:p>
              <a:pPr algn="ctr"/>
              <a:r>
                <a:rPr lang="en-US" sz="1200" dirty="0">
                  <a:solidFill>
                    <a:srgbClr val="00325E"/>
                  </a:solidFill>
                  <a:latin typeface="Aptos" panose="020B0004020202020204" pitchFamily="34" charset="0"/>
                  <a:cs typeface="Arial" panose="020B0604020202020204" pitchFamily="34" charset="0"/>
                </a:rPr>
                <a:t>Research Faculty</a:t>
              </a:r>
            </a:p>
            <a:p>
              <a:pPr algn="ctr"/>
              <a:r>
                <a:rPr lang="en-US" sz="1200" dirty="0">
                  <a:solidFill>
                    <a:srgbClr val="00325E"/>
                  </a:solidFill>
                  <a:latin typeface="Aptos" panose="020B0004020202020204" pitchFamily="34" charset="0"/>
                  <a:cs typeface="Arial" panose="020B0604020202020204" pitchFamily="34" charset="0"/>
                </a:rPr>
                <a:t>Ph.D. Student</a:t>
              </a:r>
            </a:p>
            <a:p>
              <a:pPr algn="ctr"/>
              <a:r>
                <a:rPr lang="en-US" sz="1200" i="1" dirty="0">
                  <a:solidFill>
                    <a:srgbClr val="00325E"/>
                  </a:solidFill>
                  <a:latin typeface="Aptos" panose="020B0004020202020204" pitchFamily="34" charset="0"/>
                  <a:cs typeface="Arial" panose="020B0604020202020204" pitchFamily="34" charset="0"/>
                </a:rPr>
                <a:t>stefanabikaram@gatech.edu</a:t>
              </a:r>
            </a:p>
            <a:p>
              <a:pPr algn="ctr"/>
              <a:r>
                <a:rPr lang="en-US" sz="1200" i="1" dirty="0">
                  <a:solidFill>
                    <a:srgbClr val="00325E"/>
                  </a:solidFill>
                  <a:latin typeface="Aptos" panose="020B0004020202020204" pitchFamily="34" charset="0"/>
                  <a:cs typeface="Arial" panose="020B0604020202020204" pitchFamily="34" charset="0"/>
                </a:rPr>
                <a:t>stefanabikaram.com </a:t>
              </a:r>
            </a:p>
          </p:txBody>
        </p:sp>
        <p:pic>
          <p:nvPicPr>
            <p:cNvPr id="3" name="Picture 2" descr="Profile photo for Stefan">
              <a:extLst>
                <a:ext uri="{FF2B5EF4-FFF2-40B4-BE49-F238E27FC236}">
                  <a16:creationId xmlns:a16="http://schemas.microsoft.com/office/drawing/2014/main" id="{88497B59-23C3-C786-FC9F-4DCCB1CECC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1319" y="854933"/>
              <a:ext cx="2465068" cy="246506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314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1C0E152D-35C2-4F32-A32D-97EC0269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89" y="926243"/>
            <a:ext cx="8014236" cy="43542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sz="4800" b="1">
                <a:solidFill>
                  <a:srgbClr val="00325E"/>
                </a:solidFill>
                <a:latin typeface="Aptos" panose="020B0004020202020204" pitchFamily="34" charset="0"/>
              </a:rPr>
              <a:t>Sharc Lab @ Georgia Tech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967184-272E-2654-07B7-F73B184A6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197" y="694015"/>
            <a:ext cx="1335314" cy="1335314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C1417F8-2584-8967-F6F4-3BDC31932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482" y="585935"/>
            <a:ext cx="1781968" cy="144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0530394-03A8-E03B-58EF-6ACE876C2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/>
          <a:stretch/>
        </p:blipFill>
        <p:spPr bwMode="auto">
          <a:xfrm>
            <a:off x="5370757" y="2429713"/>
            <a:ext cx="6683398" cy="357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4C05E6-DF64-B4C5-3B2F-4E0A5A5631D0}"/>
              </a:ext>
            </a:extLst>
          </p:cNvPr>
          <p:cNvSpPr txBox="1"/>
          <p:nvPr/>
        </p:nvSpPr>
        <p:spPr>
          <a:xfrm>
            <a:off x="453489" y="1457128"/>
            <a:ext cx="61177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>
                <a:ln>
                  <a:noFill/>
                </a:ln>
                <a:solidFill>
                  <a:srgbClr val="00325E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Prof. Callie Hao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067B5F5-4AB3-7E09-BCA6-01022C89E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89" y="2581667"/>
            <a:ext cx="4629955" cy="347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1C55B1-C542-332B-AAAC-D2DC0F183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48" y="2645240"/>
            <a:ext cx="783760" cy="78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3991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0228B-79FE-2848-6D6D-9D4EBC85A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6" y="527605"/>
            <a:ext cx="11318928" cy="830997"/>
          </a:xfrm>
        </p:spPr>
        <p:txBody>
          <a:bodyPr/>
          <a:lstStyle/>
          <a:p>
            <a:r>
              <a:rPr lang="en-US" dirty="0"/>
              <a:t>Deep Learning on Graphs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CFDBCA-D770-44AB-4930-FB02530A2F53}"/>
              </a:ext>
            </a:extLst>
          </p:cNvPr>
          <p:cNvSpPr txBox="1"/>
          <p:nvPr/>
        </p:nvSpPr>
        <p:spPr>
          <a:xfrm>
            <a:off x="5979751" y="6052318"/>
            <a:ext cx="586997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ptos" panose="020B0004020202020204" pitchFamily="34" charset="0"/>
              </a:rPr>
              <a:t>Benefits From Inference Acceleration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BED7F-9939-CBCB-5268-4EC458F0DCB1}"/>
              </a:ext>
            </a:extLst>
          </p:cNvPr>
          <p:cNvSpPr txBox="1"/>
          <p:nvPr/>
        </p:nvSpPr>
        <p:spPr>
          <a:xfrm>
            <a:off x="266328" y="6052318"/>
            <a:ext cx="447339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ptos" panose="020B0004020202020204" pitchFamily="34" charset="0"/>
              </a:rPr>
              <a:t>Doesn’t Need Inference Acceleration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DE65A1-FDF8-7F49-A735-5C4302B7E0AA}"/>
              </a:ext>
            </a:extLst>
          </p:cNvPr>
          <p:cNvCxnSpPr>
            <a:cxnSpLocks/>
          </p:cNvCxnSpPr>
          <p:nvPr/>
        </p:nvCxnSpPr>
        <p:spPr>
          <a:xfrm>
            <a:off x="4862596" y="6252373"/>
            <a:ext cx="1017104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66CD5049-F8F9-DD7E-F0C4-C94E68DA42A7}"/>
              </a:ext>
            </a:extLst>
          </p:cNvPr>
          <p:cNvGrpSpPr/>
          <p:nvPr/>
        </p:nvGrpSpPr>
        <p:grpSpPr>
          <a:xfrm>
            <a:off x="266328" y="1349285"/>
            <a:ext cx="2425278" cy="2797155"/>
            <a:chOff x="266328" y="1349285"/>
            <a:chExt cx="2425278" cy="2797155"/>
          </a:xfr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3A25D6BA-E3AF-862C-0BC7-648192EEBA71}"/>
                </a:ext>
              </a:extLst>
            </p:cNvPr>
            <p:cNvSpPr/>
            <p:nvPr/>
          </p:nvSpPr>
          <p:spPr>
            <a:xfrm>
              <a:off x="266328" y="1349285"/>
              <a:ext cx="2425278" cy="423518"/>
            </a:xfrm>
            <a:prstGeom prst="snip1Rect">
              <a:avLst/>
            </a:prstGeom>
            <a:grpFill/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Physics Modeling</a:t>
              </a:r>
            </a:p>
          </p:txBody>
        </p:sp>
        <p:sp>
          <p:nvSpPr>
            <p:cNvPr id="35" name="Rectangle: Single Corner Snipped 34">
              <a:extLst>
                <a:ext uri="{FF2B5EF4-FFF2-40B4-BE49-F238E27FC236}">
                  <a16:creationId xmlns:a16="http://schemas.microsoft.com/office/drawing/2014/main" id="{428A3169-6BC6-AE77-E0DB-18C2C5AA3769}"/>
                </a:ext>
              </a:extLst>
            </p:cNvPr>
            <p:cNvSpPr/>
            <p:nvPr/>
          </p:nvSpPr>
          <p:spPr>
            <a:xfrm>
              <a:off x="266328" y="1772803"/>
              <a:ext cx="2425278" cy="632842"/>
            </a:xfrm>
            <a:prstGeom prst="snip1Rect">
              <a:avLst/>
            </a:prstGeom>
            <a:grpFill/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Scene Graph Understanding</a:t>
              </a:r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DC4CFCBC-30B8-8D84-7EB1-D8896412F6A3}"/>
                </a:ext>
              </a:extLst>
            </p:cNvPr>
            <p:cNvSpPr/>
            <p:nvPr/>
          </p:nvSpPr>
          <p:spPr>
            <a:xfrm>
              <a:off x="266328" y="2406619"/>
              <a:ext cx="2425278" cy="423518"/>
            </a:xfrm>
            <a:prstGeom prst="snip1Rect">
              <a:avLst/>
            </a:prstGeom>
            <a:grpFill/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Source Code Analysis</a:t>
              </a:r>
            </a:p>
          </p:txBody>
        </p:sp>
        <p:sp>
          <p:nvSpPr>
            <p:cNvPr id="37" name="Rectangle: Single Corner Snipped 36">
              <a:extLst>
                <a:ext uri="{FF2B5EF4-FFF2-40B4-BE49-F238E27FC236}">
                  <a16:creationId xmlns:a16="http://schemas.microsoft.com/office/drawing/2014/main" id="{DE76A4A1-7CF5-7418-5C0B-EAF4C0F449FB}"/>
                </a:ext>
              </a:extLst>
            </p:cNvPr>
            <p:cNvSpPr/>
            <p:nvPr/>
          </p:nvSpPr>
          <p:spPr>
            <a:xfrm>
              <a:off x="266328" y="2818001"/>
              <a:ext cx="2425278" cy="423518"/>
            </a:xfrm>
            <a:prstGeom prst="snip1Rect">
              <a:avLst/>
            </a:prstGeom>
            <a:grpFill/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NLP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27CDEC07-3D16-86A0-620C-0D8897CAFCD2}"/>
                </a:ext>
              </a:extLst>
            </p:cNvPr>
            <p:cNvSpPr/>
            <p:nvPr/>
          </p:nvSpPr>
          <p:spPr>
            <a:xfrm>
              <a:off x="266328" y="3241519"/>
              <a:ext cx="2425278" cy="904921"/>
            </a:xfrm>
            <a:prstGeom prst="snip1Rect">
              <a:avLst/>
            </a:prstGeom>
            <a:grpFill/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HW/SW Co-Design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Smart EDA Tools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Hardware Security</a:t>
              </a:r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D63C6145-FF7F-6DD0-A3E2-9CE85BFFBDBC}"/>
              </a:ext>
            </a:extLst>
          </p:cNvPr>
          <p:cNvGrpSpPr/>
          <p:nvPr/>
        </p:nvGrpSpPr>
        <p:grpSpPr>
          <a:xfrm>
            <a:off x="2940916" y="1349285"/>
            <a:ext cx="2841546" cy="2788423"/>
            <a:chOff x="2940916" y="1349285"/>
            <a:chExt cx="2841546" cy="2788423"/>
          </a:xfr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686F16BC-F55B-9173-C67E-7A87EB565E3C}"/>
                </a:ext>
              </a:extLst>
            </p:cNvPr>
            <p:cNvSpPr/>
            <p:nvPr/>
          </p:nvSpPr>
          <p:spPr>
            <a:xfrm>
              <a:off x="3094129" y="1349285"/>
              <a:ext cx="2686496" cy="423518"/>
            </a:xfrm>
            <a:prstGeom prst="snip1Rect">
              <a:avLst/>
            </a:prstGeom>
            <a:grpFill/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Weather Forecasting</a:t>
              </a:r>
            </a:p>
          </p:txBody>
        </p:sp>
        <p:sp>
          <p:nvSpPr>
            <p:cNvPr id="40" name="Rectangle: Single Corner Snipped 39">
              <a:extLst>
                <a:ext uri="{FF2B5EF4-FFF2-40B4-BE49-F238E27FC236}">
                  <a16:creationId xmlns:a16="http://schemas.microsoft.com/office/drawing/2014/main" id="{8B10FFC3-E629-09D6-A32D-5B4BDFAEA9E1}"/>
                </a:ext>
              </a:extLst>
            </p:cNvPr>
            <p:cNvSpPr/>
            <p:nvPr/>
          </p:nvSpPr>
          <p:spPr>
            <a:xfrm>
              <a:off x="3094129" y="1771735"/>
              <a:ext cx="2686496" cy="423518"/>
            </a:xfrm>
            <a:prstGeom prst="snip1Rect">
              <a:avLst/>
            </a:prstGeom>
            <a:grpFill/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Social Network Analysis</a:t>
              </a:r>
            </a:p>
          </p:txBody>
        </p:sp>
        <p:sp>
          <p:nvSpPr>
            <p:cNvPr id="41" name="Rectangle: Single Corner Snipped 40">
              <a:extLst>
                <a:ext uri="{FF2B5EF4-FFF2-40B4-BE49-F238E27FC236}">
                  <a16:creationId xmlns:a16="http://schemas.microsoft.com/office/drawing/2014/main" id="{55077CC9-70A0-517B-993B-4E30542AFDFF}"/>
                </a:ext>
              </a:extLst>
            </p:cNvPr>
            <p:cNvSpPr/>
            <p:nvPr/>
          </p:nvSpPr>
          <p:spPr>
            <a:xfrm>
              <a:off x="3094129" y="2195193"/>
              <a:ext cx="2686496" cy="423518"/>
            </a:xfrm>
            <a:prstGeom prst="snip1Rect">
              <a:avLst/>
            </a:prstGeom>
            <a:grpFill/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Recommender Systems</a:t>
              </a:r>
            </a:p>
          </p:txBody>
        </p:sp>
        <p:sp>
          <p:nvSpPr>
            <p:cNvPr id="42" name="Rectangle: Single Corner Snipped 41">
              <a:extLst>
                <a:ext uri="{FF2B5EF4-FFF2-40B4-BE49-F238E27FC236}">
                  <a16:creationId xmlns:a16="http://schemas.microsoft.com/office/drawing/2014/main" id="{23507DD1-6208-D804-E1E3-0228AEA7C26B}"/>
                </a:ext>
              </a:extLst>
            </p:cNvPr>
            <p:cNvSpPr/>
            <p:nvPr/>
          </p:nvSpPr>
          <p:spPr>
            <a:xfrm>
              <a:off x="3094129" y="2615982"/>
              <a:ext cx="2686496" cy="423518"/>
            </a:xfrm>
            <a:prstGeom prst="snip1Rect">
              <a:avLst/>
            </a:prstGeom>
            <a:grpFill/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Drug Discovery</a:t>
              </a:r>
            </a:p>
          </p:txBody>
        </p:sp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D3A240B8-9599-D3D3-A04E-BBE432806B03}"/>
                </a:ext>
              </a:extLst>
            </p:cNvPr>
            <p:cNvSpPr/>
            <p:nvPr/>
          </p:nvSpPr>
          <p:spPr>
            <a:xfrm>
              <a:off x="3095966" y="3039500"/>
              <a:ext cx="2686496" cy="423518"/>
            </a:xfrm>
            <a:prstGeom prst="snip1Rect">
              <a:avLst/>
            </a:prstGeom>
            <a:grpFill/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</a:rPr>
                <a:t>Fraud Detection</a:t>
              </a: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F21EF0F7-2C55-D34D-576B-AD204935323E}"/>
                </a:ext>
              </a:extLst>
            </p:cNvPr>
            <p:cNvGrpSpPr/>
            <p:nvPr/>
          </p:nvGrpSpPr>
          <p:grpSpPr>
            <a:xfrm>
              <a:off x="2940916" y="3462317"/>
              <a:ext cx="2841546" cy="675391"/>
              <a:chOff x="2940916" y="3462318"/>
              <a:chExt cx="2841546" cy="549230"/>
            </a:xfrm>
            <a:grpFill/>
          </p:grpSpPr>
          <p:sp>
            <p:nvSpPr>
              <p:cNvPr id="45" name="Rectangle: Single Corner Snipped 44">
                <a:extLst>
                  <a:ext uri="{FF2B5EF4-FFF2-40B4-BE49-F238E27FC236}">
                    <a16:creationId xmlns:a16="http://schemas.microsoft.com/office/drawing/2014/main" id="{24EBB401-E75E-1D53-A939-1A5B466842E6}"/>
                  </a:ext>
                </a:extLst>
              </p:cNvPr>
              <p:cNvSpPr/>
              <p:nvPr/>
            </p:nvSpPr>
            <p:spPr>
              <a:xfrm>
                <a:off x="3095966" y="3462318"/>
                <a:ext cx="2686496" cy="423518"/>
              </a:xfrm>
              <a:prstGeom prst="snip1Rect">
                <a:avLst/>
              </a:prstGeom>
              <a:grpFill/>
              <a:ln w="9525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…</a:t>
                </a:r>
              </a:p>
            </p:txBody>
          </p:sp>
          <p:sp>
            <p:nvSpPr>
              <p:cNvPr id="46" name="Rectangle: Single Corner Snipped 45">
                <a:extLst>
                  <a:ext uri="{FF2B5EF4-FFF2-40B4-BE49-F238E27FC236}">
                    <a16:creationId xmlns:a16="http://schemas.microsoft.com/office/drawing/2014/main" id="{816BBBFE-6BA7-3117-85D9-601ACC6D2E50}"/>
                  </a:ext>
                </a:extLst>
              </p:cNvPr>
              <p:cNvSpPr/>
              <p:nvPr/>
            </p:nvSpPr>
            <p:spPr>
              <a:xfrm>
                <a:off x="3018441" y="3520349"/>
                <a:ext cx="2686496" cy="423518"/>
              </a:xfrm>
              <a:prstGeom prst="snip1Rect">
                <a:avLst/>
              </a:prstGeom>
              <a:grpFill/>
              <a:ln w="9525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…</a:t>
                </a:r>
              </a:p>
            </p:txBody>
          </p:sp>
          <p:sp>
            <p:nvSpPr>
              <p:cNvPr id="47" name="Rectangle: Single Corner Snipped 46">
                <a:extLst>
                  <a:ext uri="{FF2B5EF4-FFF2-40B4-BE49-F238E27FC236}">
                    <a16:creationId xmlns:a16="http://schemas.microsoft.com/office/drawing/2014/main" id="{220FCB0E-F78A-0F96-1530-67C268EFD1DA}"/>
                  </a:ext>
                </a:extLst>
              </p:cNvPr>
              <p:cNvSpPr/>
              <p:nvPr/>
            </p:nvSpPr>
            <p:spPr>
              <a:xfrm>
                <a:off x="2940916" y="3588030"/>
                <a:ext cx="2686496" cy="423518"/>
              </a:xfrm>
              <a:prstGeom prst="snip1Rect">
                <a:avLst/>
              </a:prstGeom>
              <a:grpFill/>
              <a:ln w="9525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Many more…</a:t>
                </a:r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7046582-BAA0-D809-446A-FE4B5A07C91B}"/>
              </a:ext>
            </a:extLst>
          </p:cNvPr>
          <p:cNvSpPr txBox="1"/>
          <p:nvPr/>
        </p:nvSpPr>
        <p:spPr>
          <a:xfrm>
            <a:off x="8565142" y="1365990"/>
            <a:ext cx="328457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ptos" panose="020B0004020202020204" pitchFamily="34" charset="0"/>
              </a:rPr>
              <a:t>High Energy Physics!</a:t>
            </a:r>
          </a:p>
        </p:txBody>
      </p:sp>
      <p:pic>
        <p:nvPicPr>
          <p:cNvPr id="51" name="Picture 50" descr="A picture containing font, graphics, electric blue, clipart&#10;&#10;Description automatically generated">
            <a:extLst>
              <a:ext uri="{FF2B5EF4-FFF2-40B4-BE49-F238E27FC236}">
                <a16:creationId xmlns:a16="http://schemas.microsoft.com/office/drawing/2014/main" id="{FFDBEB81-E89B-C910-8AEA-AC40A08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142" y="1990438"/>
            <a:ext cx="1233777" cy="1274474"/>
          </a:xfrm>
          <a:prstGeom prst="rect">
            <a:avLst/>
          </a:prstGeom>
        </p:spPr>
      </p:pic>
      <p:pic>
        <p:nvPicPr>
          <p:cNvPr id="52" name="Picture 51" descr="A picture containing engineering, indoor, steel&#10;&#10;Description automatically generated">
            <a:extLst>
              <a:ext uri="{FF2B5EF4-FFF2-40B4-BE49-F238E27FC236}">
                <a16:creationId xmlns:a16="http://schemas.microsoft.com/office/drawing/2014/main" id="{BB448FFA-A196-E52D-1A05-46408EE59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044" y="1990438"/>
            <a:ext cx="1851676" cy="1275170"/>
          </a:xfrm>
          <a:prstGeom prst="rect">
            <a:avLst/>
          </a:prstGeom>
        </p:spPr>
      </p:pic>
      <p:pic>
        <p:nvPicPr>
          <p:cNvPr id="53" name="Picture 52" descr="A high angle view of a building&#10;&#10;Description automatically generated with low confidence">
            <a:extLst>
              <a:ext uri="{FF2B5EF4-FFF2-40B4-BE49-F238E27FC236}">
                <a16:creationId xmlns:a16="http://schemas.microsoft.com/office/drawing/2014/main" id="{2A9B4EE0-1509-CD1D-702D-8AE826FA8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044" y="3429000"/>
            <a:ext cx="1851676" cy="116866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DE66C3AE-D728-257F-190B-7CB57FB42EE0}"/>
              </a:ext>
            </a:extLst>
          </p:cNvPr>
          <p:cNvGrpSpPr/>
          <p:nvPr/>
        </p:nvGrpSpPr>
        <p:grpSpPr>
          <a:xfrm>
            <a:off x="8565142" y="3501929"/>
            <a:ext cx="1233777" cy="1034985"/>
            <a:chOff x="8290793" y="3772873"/>
            <a:chExt cx="1296060" cy="1083157"/>
          </a:xfrm>
        </p:grpSpPr>
        <p:pic>
          <p:nvPicPr>
            <p:cNvPr id="55" name="Picture 54" descr="A picture containing font, graphics, graphic design, screenshot&#10;&#10;Description automatically generated">
              <a:extLst>
                <a:ext uri="{FF2B5EF4-FFF2-40B4-BE49-F238E27FC236}">
                  <a16:creationId xmlns:a16="http://schemas.microsoft.com/office/drawing/2014/main" id="{53D645D8-D56E-447B-BCA0-74F430923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316"/>
            <a:stretch/>
          </p:blipFill>
          <p:spPr>
            <a:xfrm>
              <a:off x="8640735" y="3772873"/>
              <a:ext cx="551700" cy="742950"/>
            </a:xfrm>
            <a:prstGeom prst="rect">
              <a:avLst/>
            </a:prstGeom>
          </p:spPr>
        </p:pic>
        <p:pic>
          <p:nvPicPr>
            <p:cNvPr id="56" name="Picture 55" descr="A picture containing font, graphics, graphic design, screenshot&#10;&#10;Description automatically generated">
              <a:extLst>
                <a:ext uri="{FF2B5EF4-FFF2-40B4-BE49-F238E27FC236}">
                  <a16:creationId xmlns:a16="http://schemas.microsoft.com/office/drawing/2014/main" id="{4DE24234-5493-790F-7D30-701DC628E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45"/>
            <a:stretch/>
          </p:blipFill>
          <p:spPr>
            <a:xfrm>
              <a:off x="8290793" y="4438245"/>
              <a:ext cx="1296060" cy="417785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92485D3-B7CE-50BC-2230-2FCA0F86ADE8}"/>
              </a:ext>
            </a:extLst>
          </p:cNvPr>
          <p:cNvSpPr txBox="1"/>
          <p:nvPr/>
        </p:nvSpPr>
        <p:spPr>
          <a:xfrm>
            <a:off x="5979750" y="1365990"/>
            <a:ext cx="237272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ptos" panose="020B0004020202020204" pitchFamily="34" charset="0"/>
              </a:rPr>
              <a:t>Point Cloud Processing</a:t>
            </a:r>
          </a:p>
        </p:txBody>
      </p:sp>
      <p:pic>
        <p:nvPicPr>
          <p:cNvPr id="1028" name="Picture 4" descr="LIRDATA. 1 BACKGROUND | by Nathan Parrott | Medium">
            <a:extLst>
              <a:ext uri="{FF2B5EF4-FFF2-40B4-BE49-F238E27FC236}">
                <a16:creationId xmlns:a16="http://schemas.microsoft.com/office/drawing/2014/main" id="{64F44E07-1390-7E5E-1025-46B0F41A6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3" t="9177" r="21309" b="25179"/>
          <a:stretch/>
        </p:blipFill>
        <p:spPr bwMode="auto">
          <a:xfrm>
            <a:off x="5981553" y="2405645"/>
            <a:ext cx="2370922" cy="167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A drone flying over a field of flowers&#10;&#10;Description automatically generated">
            <a:extLst>
              <a:ext uri="{FF2B5EF4-FFF2-40B4-BE49-F238E27FC236}">
                <a16:creationId xmlns:a16="http://schemas.microsoft.com/office/drawing/2014/main" id="{B02143AD-F79F-B061-6821-44A88C1E3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50" y="4298702"/>
            <a:ext cx="2342601" cy="1421178"/>
          </a:xfrm>
          <a:prstGeom prst="rect">
            <a:avLst/>
          </a:prstGeom>
        </p:spPr>
      </p:pic>
      <p:pic>
        <p:nvPicPr>
          <p:cNvPr id="1029" name="Picture 1028" descr="A diagram of a docking and docking&#10;&#10;Description automatically generated">
            <a:extLst>
              <a:ext uri="{FF2B5EF4-FFF2-40B4-BE49-F238E27FC236}">
                <a16:creationId xmlns:a16="http://schemas.microsoft.com/office/drawing/2014/main" id="{2CFC1526-54AF-B0C6-7EEE-2093E35797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5" t="17887" b="18986"/>
          <a:stretch/>
        </p:blipFill>
        <p:spPr>
          <a:xfrm>
            <a:off x="3890659" y="4385472"/>
            <a:ext cx="1801541" cy="1550632"/>
          </a:xfrm>
          <a:prstGeom prst="rect">
            <a:avLst/>
          </a:prstGeom>
        </p:spPr>
      </p:pic>
      <p:pic>
        <p:nvPicPr>
          <p:cNvPr id="1033" name="Picture 1032" descr="A diagram of a circuit&#10;&#10;Description automatically generated">
            <a:extLst>
              <a:ext uri="{FF2B5EF4-FFF2-40B4-BE49-F238E27FC236}">
                <a16:creationId xmlns:a16="http://schemas.microsoft.com/office/drawing/2014/main" id="{42D44466-0E40-9D19-FE0D-D3AF93DAE1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69"/>
          <a:stretch/>
        </p:blipFill>
        <p:spPr>
          <a:xfrm>
            <a:off x="266328" y="4557822"/>
            <a:ext cx="1553541" cy="1389124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8802FA38-5C31-E35C-EAD6-2D18D8CC0B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9615" y="4514371"/>
            <a:ext cx="1911298" cy="1327849"/>
          </a:xfrm>
          <a:prstGeom prst="rect">
            <a:avLst/>
          </a:prstGeom>
        </p:spPr>
      </p:pic>
      <p:pic>
        <p:nvPicPr>
          <p:cNvPr id="1038" name="Picture 6" descr="Home">
            <a:extLst>
              <a:ext uri="{FF2B5EF4-FFF2-40B4-BE49-F238E27FC236}">
                <a16:creationId xmlns:a16="http://schemas.microsoft.com/office/drawing/2014/main" id="{3856DCDA-99DF-3F48-D294-D9218E532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142" y="4675837"/>
            <a:ext cx="3284578" cy="126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7345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805207C-31F5-8DCB-2C44-869F4C646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00" y="1464871"/>
            <a:ext cx="5276226" cy="13584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7FB93F-CC3D-0BA5-6549-960F90AEF0D7}"/>
              </a:ext>
            </a:extLst>
          </p:cNvPr>
          <p:cNvSpPr txBox="1">
            <a:spLocks/>
          </p:cNvSpPr>
          <p:nvPr/>
        </p:nvSpPr>
        <p:spPr>
          <a:xfrm>
            <a:off x="410198" y="659222"/>
            <a:ext cx="5276225" cy="805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ptos" panose="020B0004020202020204" pitchFamily="34" charset="0"/>
              </a:rPr>
              <a:t>Accelerator 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A91DF-5ED1-E32B-F41D-51BE8CF2E209}"/>
              </a:ext>
            </a:extLst>
          </p:cNvPr>
          <p:cNvSpPr txBox="1"/>
          <p:nvPr/>
        </p:nvSpPr>
        <p:spPr>
          <a:xfrm>
            <a:off x="410198" y="3135601"/>
            <a:ext cx="5276226" cy="3188998"/>
          </a:xfrm>
          <a:prstGeom prst="rect">
            <a:avLst/>
          </a:prstGeom>
          <a:solidFill>
            <a:srgbClr val="EFF5FB"/>
          </a:solidFill>
          <a:ln w="127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We use a batch size of 1 across all evaluations.</a:t>
            </a:r>
          </a:p>
          <a:p>
            <a:pPr algn="ctr"/>
            <a:endParaRPr lang="en-US" dirty="0">
              <a:latin typeface="Aptos" panose="020B0004020202020204" pitchFamily="34" charset="0"/>
            </a:endParaRPr>
          </a:p>
          <a:p>
            <a:pPr algn="ctr"/>
            <a:r>
              <a:rPr lang="en-US" dirty="0">
                <a:latin typeface="Aptos" panose="020B0004020202020204" pitchFamily="34" charset="0"/>
              </a:rPr>
              <a:t>For real time inference applications such as high energy physics triggers or autonomous vehicles, this is a reasonable assumption to make. We are unable to batch data in these cases.</a:t>
            </a:r>
          </a:p>
          <a:p>
            <a:pPr algn="ctr"/>
            <a:endParaRPr lang="en-US" dirty="0">
              <a:latin typeface="Aptos" panose="020B0004020202020204" pitchFamily="34" charset="0"/>
            </a:endParaRPr>
          </a:p>
          <a:p>
            <a:pPr algn="ctr"/>
            <a:r>
              <a:rPr lang="en-US" dirty="0">
                <a:latin typeface="Aptos" panose="020B0004020202020204" pitchFamily="34" charset="0"/>
              </a:rPr>
              <a:t>If batching is needed, multiple graphs can be treated as one disconnected graph.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CF9D56-EE82-12F1-AEED-9E503AD37C2A}"/>
              </a:ext>
            </a:extLst>
          </p:cNvPr>
          <p:cNvSpPr txBox="1"/>
          <p:nvPr/>
        </p:nvSpPr>
        <p:spPr>
          <a:xfrm>
            <a:off x="6096000" y="800100"/>
            <a:ext cx="5819149" cy="5524500"/>
          </a:xfrm>
          <a:prstGeom prst="rect">
            <a:avLst/>
          </a:prstGeom>
          <a:solidFill>
            <a:srgbClr val="EFF5FB"/>
          </a:solidFill>
          <a:ln w="127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91440" rtlCol="0" anchor="t">
            <a:no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All benchmarks share the following model parameters:</a:t>
            </a:r>
          </a:p>
        </p:txBody>
      </p:sp>
      <p:graphicFrame>
        <p:nvGraphicFramePr>
          <p:cNvPr id="13" name="Table 14">
            <a:extLst>
              <a:ext uri="{FF2B5EF4-FFF2-40B4-BE49-F238E27FC236}">
                <a16:creationId xmlns:a16="http://schemas.microsoft.com/office/drawing/2014/main" id="{85FEF9B9-A107-F22A-85F0-B1D701349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233630"/>
              </p:ext>
            </p:extLst>
          </p:nvPr>
        </p:nvGraphicFramePr>
        <p:xfrm>
          <a:off x="6743700" y="1464871"/>
          <a:ext cx="4486276" cy="4593030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{7DF18680-E054-41AD-8BC1-D1AEF772440D}</a:tableStyleId>
              </a:tblPr>
              <a:tblGrid>
                <a:gridCol w="2456021">
                  <a:extLst>
                    <a:ext uri="{9D8B030D-6E8A-4147-A177-3AD203B41FA5}">
                      <a16:colId xmlns:a16="http://schemas.microsoft.com/office/drawing/2014/main" val="1307522292"/>
                    </a:ext>
                  </a:extLst>
                </a:gridCol>
                <a:gridCol w="2030255">
                  <a:extLst>
                    <a:ext uri="{9D8B030D-6E8A-4147-A177-3AD203B41FA5}">
                      <a16:colId xmlns:a16="http://schemas.microsoft.com/office/drawing/2014/main" val="220645310"/>
                    </a:ext>
                  </a:extLst>
                </a:gridCol>
              </a:tblGrid>
              <a:tr h="459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GNN Hidden Dim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409148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GNN Hidden Layers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6478492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GNN Output Dim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328623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GNN Activation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ReLU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689283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GNN Skip Connections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True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404871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Global Pooling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[add, mean, max]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961817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MLP Head Input Dim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64 x 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665376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MLP Hidden Dim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97698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MLP Hidden Layers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5190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MLP Activation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ReLU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262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0318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ED58AF94-C167-1DA4-75FD-8672B73080D9}"/>
              </a:ext>
            </a:extLst>
          </p:cNvPr>
          <p:cNvSpPr txBox="1"/>
          <p:nvPr/>
        </p:nvSpPr>
        <p:spPr>
          <a:xfrm>
            <a:off x="410197" y="4341192"/>
            <a:ext cx="11371606" cy="2139541"/>
          </a:xfrm>
          <a:prstGeom prst="rect">
            <a:avLst/>
          </a:prstGeom>
          <a:solidFill>
            <a:srgbClr val="EFF5FB"/>
          </a:solidFill>
          <a:ln w="127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182880" rtlCol="0" anchor="t">
            <a:noAutofit/>
          </a:bodyPr>
          <a:lstStyle/>
          <a:p>
            <a:pPr algn="ctr"/>
            <a:r>
              <a:rPr lang="en-US" sz="2000" b="1" dirty="0">
                <a:latin typeface="Aptos" panose="020B0004020202020204" pitchFamily="34" charset="0"/>
              </a:rPr>
              <a:t>Evaluated Parallelism Factors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B02CC1-22B2-D806-1468-BFA35E68C4D5}"/>
              </a:ext>
            </a:extLst>
          </p:cNvPr>
          <p:cNvSpPr txBox="1"/>
          <p:nvPr/>
        </p:nvSpPr>
        <p:spPr>
          <a:xfrm>
            <a:off x="6124575" y="908956"/>
            <a:ext cx="5657225" cy="3243944"/>
          </a:xfrm>
          <a:prstGeom prst="rect">
            <a:avLst/>
          </a:prstGeom>
          <a:solidFill>
            <a:srgbClr val="EFF5FB"/>
          </a:solidFill>
          <a:ln w="127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182880" rtlCol="0" anchor="t">
            <a:noAutofit/>
          </a:bodyPr>
          <a:lstStyle/>
          <a:p>
            <a:pPr algn="ctr"/>
            <a:r>
              <a:rPr lang="en-US" sz="2000" b="1" dirty="0">
                <a:latin typeface="Aptos" panose="020B0004020202020204" pitchFamily="34" charset="0"/>
              </a:rPr>
              <a:t>Evaluated Fixed Point Types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05207C-31F5-8DCB-2C44-869F4C646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00" y="1464871"/>
            <a:ext cx="5276226" cy="13584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7FB93F-CC3D-0BA5-6549-960F90AEF0D7}"/>
              </a:ext>
            </a:extLst>
          </p:cNvPr>
          <p:cNvSpPr txBox="1">
            <a:spLocks/>
          </p:cNvSpPr>
          <p:nvPr/>
        </p:nvSpPr>
        <p:spPr>
          <a:xfrm>
            <a:off x="410198" y="659222"/>
            <a:ext cx="5276225" cy="805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ptos" panose="020B0004020202020204" pitchFamily="34" charset="0"/>
              </a:rPr>
              <a:t>Accelerator Performance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DFB43FA-35DA-60D2-AA7F-D78BB8A9D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01349"/>
              </p:ext>
            </p:extLst>
          </p:nvPr>
        </p:nvGraphicFramePr>
        <p:xfrm>
          <a:off x="527670" y="5015773"/>
          <a:ext cx="11136660" cy="1341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58018">
                  <a:extLst>
                    <a:ext uri="{9D8B030D-6E8A-4147-A177-3AD203B41FA5}">
                      <a16:colId xmlns:a16="http://schemas.microsoft.com/office/drawing/2014/main" val="3814069463"/>
                    </a:ext>
                  </a:extLst>
                </a:gridCol>
                <a:gridCol w="2107479">
                  <a:extLst>
                    <a:ext uri="{9D8B030D-6E8A-4147-A177-3AD203B41FA5}">
                      <a16:colId xmlns:a16="http://schemas.microsoft.com/office/drawing/2014/main" val="2200557245"/>
                    </a:ext>
                  </a:extLst>
                </a:gridCol>
                <a:gridCol w="3286998">
                  <a:extLst>
                    <a:ext uri="{9D8B030D-6E8A-4147-A177-3AD203B41FA5}">
                      <a16:colId xmlns:a16="http://schemas.microsoft.com/office/drawing/2014/main" val="3275902924"/>
                    </a:ext>
                  </a:extLst>
                </a:gridCol>
                <a:gridCol w="2784165">
                  <a:extLst>
                    <a:ext uri="{9D8B030D-6E8A-4147-A177-3AD203B41FA5}">
                      <a16:colId xmlns:a16="http://schemas.microsoft.com/office/drawing/2014/main" val="2161981946"/>
                    </a:ext>
                  </a:extLst>
                </a:gridCol>
              </a:tblGrid>
              <a:tr h="25812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Model Type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Input Parallelism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Hidden Parallelism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Output Parallelism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0505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FPGA-Parallel: GCN, SAGE, 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gnn_p_in</a:t>
                      </a: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=1, </a:t>
                      </a:r>
                      <a:r>
                        <a:rPr lang="en-US" sz="1600" b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p_in</a:t>
                      </a: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=8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gnn_p_hidden=16, p_hidden=8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gnn_p_out</a:t>
                      </a: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=8, </a:t>
                      </a:r>
                      <a:r>
                        <a:rPr lang="en-US" sz="1600" b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p_out</a:t>
                      </a: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=1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85585701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FPGA-Parallel: PNA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gnn_p_in</a:t>
                      </a: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=1, </a:t>
                      </a:r>
                      <a:r>
                        <a:rPr lang="en-US" sz="1600" b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p_in</a:t>
                      </a: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=8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gnn_p_hidden</a:t>
                      </a: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=8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gnn_p_out</a:t>
                      </a: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=8, </a:t>
                      </a:r>
                      <a:r>
                        <a:rPr lang="en-US" sz="1600" b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p_out</a:t>
                      </a: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=1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2498406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FPGA-Base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17958798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3A647E5-C466-D059-A2F7-B351347A6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616211"/>
              </p:ext>
            </p:extLst>
          </p:nvPr>
        </p:nvGraphicFramePr>
        <p:xfrm>
          <a:off x="6286501" y="1507050"/>
          <a:ext cx="5276225" cy="24045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81074">
                  <a:extLst>
                    <a:ext uri="{9D8B030D-6E8A-4147-A177-3AD203B41FA5}">
                      <a16:colId xmlns:a16="http://schemas.microsoft.com/office/drawing/2014/main" val="3814069463"/>
                    </a:ext>
                  </a:extLst>
                </a:gridCol>
                <a:gridCol w="2195151">
                  <a:extLst>
                    <a:ext uri="{9D8B030D-6E8A-4147-A177-3AD203B41FA5}">
                      <a16:colId xmlns:a16="http://schemas.microsoft.com/office/drawing/2014/main" val="2200557245"/>
                    </a:ext>
                  </a:extLst>
                </a:gridCol>
              </a:tblGrid>
              <a:tr h="601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Model Type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Fixed-Point Type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050540"/>
                  </a:ext>
                </a:extLst>
              </a:tr>
              <a:tr h="601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FPGA-Parallel: GCN, SAGE, 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 err="1">
                          <a:latin typeface="Aptos" panose="020B0004020202020204" pitchFamily="34" charset="0"/>
                        </a:rPr>
                        <a:t>ap_fixed</a:t>
                      </a:r>
                      <a:r>
                        <a:rPr lang="en-US" sz="1600" dirty="0">
                          <a:latin typeface="Aptos" panose="020B0004020202020204" pitchFamily="34" charset="0"/>
                        </a:rPr>
                        <a:t>&lt;16, 10&gt;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857016"/>
                  </a:ext>
                </a:extLst>
              </a:tr>
              <a:tr h="6011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FPGA-Parallel: PNA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ptos" panose="020B0004020202020204" pitchFamily="34" charset="0"/>
                        </a:rPr>
                        <a:t>ap_fixed</a:t>
                      </a:r>
                      <a:r>
                        <a:rPr lang="en-US" sz="1600" dirty="0">
                          <a:latin typeface="Aptos" panose="020B0004020202020204" pitchFamily="34" charset="0"/>
                        </a:rPr>
                        <a:t>&lt;16, 10&gt;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84067"/>
                  </a:ext>
                </a:extLst>
              </a:tr>
              <a:tr h="601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FPGA-Base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dirty="0" err="1">
                          <a:latin typeface="Aptos" panose="020B0004020202020204" pitchFamily="34" charset="0"/>
                        </a:rPr>
                        <a:t>ap_fixed</a:t>
                      </a:r>
                      <a:r>
                        <a:rPr lang="en-US" sz="1600" dirty="0">
                          <a:latin typeface="Aptos" panose="020B0004020202020204" pitchFamily="34" charset="0"/>
                        </a:rPr>
                        <a:t>&lt;16, 32&gt;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958798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CB0408D-5933-ACEB-544F-29251B877349}"/>
              </a:ext>
            </a:extLst>
          </p:cNvPr>
          <p:cNvSpPr txBox="1"/>
          <p:nvPr/>
        </p:nvSpPr>
        <p:spPr>
          <a:xfrm>
            <a:off x="410197" y="2960226"/>
            <a:ext cx="5276225" cy="1192674"/>
          </a:xfrm>
          <a:prstGeom prst="rect">
            <a:avLst/>
          </a:prstGeom>
          <a:solidFill>
            <a:srgbClr val="EFF5FB"/>
          </a:solidFill>
          <a:ln w="127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182880" rtlCol="0" anchor="t">
            <a:no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CPU: </a:t>
            </a:r>
            <a:r>
              <a:rPr lang="en-US" dirty="0">
                <a:latin typeface="Aptos" panose="020B0004020202020204" pitchFamily="34" charset="0"/>
              </a:rPr>
              <a:t>Intel Xeon Gold 6226R</a:t>
            </a:r>
          </a:p>
          <a:p>
            <a:r>
              <a:rPr lang="en-US" b="1" dirty="0">
                <a:latin typeface="Aptos" panose="020B0004020202020204" pitchFamily="34" charset="0"/>
              </a:rPr>
              <a:t>GPU:  </a:t>
            </a:r>
            <a:r>
              <a:rPr lang="en-US" dirty="0">
                <a:latin typeface="Aptos" panose="020B0004020202020204" pitchFamily="34" charset="0"/>
              </a:rPr>
              <a:t>Nvidia RTX A6000</a:t>
            </a:r>
          </a:p>
          <a:p>
            <a:r>
              <a:rPr lang="en-US" b="1" dirty="0">
                <a:latin typeface="Aptos" panose="020B0004020202020204" pitchFamily="34" charset="0"/>
              </a:rPr>
              <a:t>FPGA: </a:t>
            </a:r>
            <a:r>
              <a:rPr lang="en-US" dirty="0">
                <a:latin typeface="Aptos" panose="020B0004020202020204" pitchFamily="34" charset="0"/>
              </a:rPr>
              <a:t>Xilinx </a:t>
            </a:r>
            <a:r>
              <a:rPr lang="en-US" dirty="0" err="1">
                <a:latin typeface="Aptos" panose="020B0004020202020204" pitchFamily="34" charset="0"/>
              </a:rPr>
              <a:t>Alveo</a:t>
            </a:r>
            <a:r>
              <a:rPr lang="en-US" dirty="0">
                <a:latin typeface="Aptos" panose="020B0004020202020204" pitchFamily="34" charset="0"/>
              </a:rPr>
              <a:t> U280 @ 300 </a:t>
            </a:r>
            <a:r>
              <a:rPr lang="en-US" dirty="0" err="1">
                <a:latin typeface="Aptos" panose="020B0004020202020204" pitchFamily="34" charset="0"/>
              </a:rPr>
              <a:t>MHz</a:t>
            </a:r>
            <a:r>
              <a:rPr lang="en-US" b="1" dirty="0" err="1">
                <a:latin typeface="Aptos" panose="020B0004020202020204" pitchFamily="34" charset="0"/>
              </a:rPr>
              <a:t>.</a:t>
            </a:r>
            <a:endParaRPr lang="en-US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902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6D9490-2ECA-BF33-2BDD-66842E2632FE}"/>
              </a:ext>
            </a:extLst>
          </p:cNvPr>
          <p:cNvSpPr txBox="1">
            <a:spLocks/>
          </p:cNvSpPr>
          <p:nvPr/>
        </p:nvSpPr>
        <p:spPr>
          <a:xfrm>
            <a:off x="410198" y="659222"/>
            <a:ext cx="5276225" cy="805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ptos" panose="020B0004020202020204" pitchFamily="34" charset="0"/>
              </a:rPr>
              <a:t>Accelerator Performance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05207C-31F5-8DCB-2C44-869F4C646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00" y="1464871"/>
            <a:ext cx="5276226" cy="13584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F90A8E-562C-C6E1-62E0-7EF83636D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00" y="3069857"/>
            <a:ext cx="5276226" cy="229723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0EC06E-B196-9659-023A-62D8F13F2475}"/>
              </a:ext>
            </a:extLst>
          </p:cNvPr>
          <p:cNvSpPr txBox="1"/>
          <p:nvPr/>
        </p:nvSpPr>
        <p:spPr>
          <a:xfrm>
            <a:off x="410200" y="4862265"/>
            <a:ext cx="5276226" cy="50482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2D821-6B93-01B6-C50D-C10FA0EDFAE8}"/>
              </a:ext>
            </a:extLst>
          </p:cNvPr>
          <p:cNvSpPr txBox="1"/>
          <p:nvPr/>
        </p:nvSpPr>
        <p:spPr>
          <a:xfrm>
            <a:off x="410200" y="5613675"/>
            <a:ext cx="5276226" cy="805649"/>
          </a:xfrm>
          <a:prstGeom prst="rect">
            <a:avLst/>
          </a:prstGeom>
          <a:solidFill>
            <a:srgbClr val="FFF7E1"/>
          </a:solidFill>
          <a:ln w="127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dirty="0">
                <a:latin typeface="Aptos" panose="020B0004020202020204" pitchFamily="34" charset="0"/>
              </a:rPr>
              <a:t>We achieve consistent speedups overs CPU and GPU implementations!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D0201-5305-27E8-5A4F-A1E914603AF2}"/>
              </a:ext>
            </a:extLst>
          </p:cNvPr>
          <p:cNvSpPr txBox="1"/>
          <p:nvPr/>
        </p:nvSpPr>
        <p:spPr>
          <a:xfrm>
            <a:off x="6191874" y="752476"/>
            <a:ext cx="5657225" cy="2505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Based on results from </a:t>
            </a:r>
            <a:r>
              <a:rPr lang="en-US" dirty="0" err="1">
                <a:latin typeface="Aptos" panose="020B0004020202020204" pitchFamily="34" charset="0"/>
              </a:rPr>
              <a:t>FlowGNN</a:t>
            </a:r>
            <a:r>
              <a:rPr lang="en-US" dirty="0">
                <a:latin typeface="Aptos" panose="020B0004020202020204" pitchFamily="34" charset="0"/>
              </a:rPr>
              <a:t> we can roughly </a:t>
            </a:r>
            <a:r>
              <a:rPr lang="en-US" b="1" dirty="0">
                <a:latin typeface="Aptos" panose="020B0004020202020204" pitchFamily="34" charset="0"/>
              </a:rPr>
              <a:t>estimate power efficiency</a:t>
            </a:r>
            <a:r>
              <a:rPr lang="en-US" dirty="0">
                <a:latin typeface="Aptos" panose="020B0004020202020204" pitchFamily="34" charset="0"/>
              </a:rPr>
              <a:t>.</a:t>
            </a:r>
          </a:p>
          <a:p>
            <a:pPr algn="ctr"/>
            <a:endParaRPr lang="en-US" dirty="0">
              <a:latin typeface="Aptos" panose="020B0004020202020204" pitchFamily="34" charset="0"/>
            </a:endParaRPr>
          </a:p>
          <a:p>
            <a:pPr algn="ctr"/>
            <a:r>
              <a:rPr lang="en-US" dirty="0">
                <a:latin typeface="Aptos" panose="020B0004020202020204" pitchFamily="34" charset="0"/>
              </a:rPr>
              <a:t>Approximate FPGA power: </a:t>
            </a:r>
            <a:r>
              <a:rPr lang="en-US" b="1" dirty="0">
                <a:latin typeface="Aptos" panose="020B0004020202020204" pitchFamily="34" charset="0"/>
              </a:rPr>
              <a:t>~30W</a:t>
            </a:r>
          </a:p>
          <a:p>
            <a:pPr algn="ctr"/>
            <a:r>
              <a:rPr lang="en-US" dirty="0">
                <a:latin typeface="Aptos" panose="020B0004020202020204" pitchFamily="34" charset="0"/>
              </a:rPr>
              <a:t>Approximate GPU power: </a:t>
            </a:r>
            <a:r>
              <a:rPr lang="en-US" b="1" dirty="0">
                <a:latin typeface="Aptos" panose="020B0004020202020204" pitchFamily="34" charset="0"/>
              </a:rPr>
              <a:t>~70W</a:t>
            </a:r>
          </a:p>
          <a:p>
            <a:pPr algn="ctr"/>
            <a:endParaRPr lang="en-US" dirty="0">
              <a:latin typeface="Aptos" panose="020B0004020202020204" pitchFamily="34" charset="0"/>
            </a:endParaRPr>
          </a:p>
          <a:p>
            <a:pPr algn="ctr"/>
            <a:r>
              <a:rPr lang="en-US" dirty="0">
                <a:latin typeface="Aptos" panose="020B0004020202020204" pitchFamily="34" charset="0"/>
              </a:rPr>
              <a:t>This results in a </a:t>
            </a:r>
            <a:r>
              <a:rPr lang="en-US" b="1" dirty="0">
                <a:latin typeface="Aptos" panose="020B0004020202020204" pitchFamily="34" charset="0"/>
              </a:rPr>
              <a:t>~2.33x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b="1" dirty="0">
                <a:latin typeface="Aptos" panose="020B0004020202020204" pitchFamily="34" charset="0"/>
              </a:rPr>
              <a:t>approximate power efficiency margin </a:t>
            </a:r>
            <a:r>
              <a:rPr lang="en-US" dirty="0">
                <a:latin typeface="Aptos" panose="020B0004020202020204" pitchFamily="34" charset="0"/>
              </a:rPr>
              <a:t>for the same throughput between devices.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7A0A7-42B6-22D5-C39A-40B2996D3558}"/>
              </a:ext>
            </a:extLst>
          </p:cNvPr>
          <p:cNvSpPr txBox="1"/>
          <p:nvPr/>
        </p:nvSpPr>
        <p:spPr>
          <a:xfrm>
            <a:off x="6191874" y="3552825"/>
            <a:ext cx="5657225" cy="2866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Memory efficiency has yet to be profiled.</a:t>
            </a:r>
          </a:p>
          <a:p>
            <a:pPr algn="ctr"/>
            <a:endParaRPr lang="en-US" dirty="0">
              <a:latin typeface="Aptos" panose="020B0004020202020204" pitchFamily="34" charset="0"/>
            </a:endParaRPr>
          </a:p>
          <a:p>
            <a:pPr algn="ctr"/>
            <a:r>
              <a:rPr lang="en-US" dirty="0">
                <a:latin typeface="Aptos" panose="020B0004020202020204" pitchFamily="34" charset="0"/>
              </a:rPr>
              <a:t>This is under the current work to support large graphs, HBM support, and graph sampling.</a:t>
            </a:r>
          </a:p>
        </p:txBody>
      </p:sp>
    </p:spTree>
    <p:extLst>
      <p:ext uri="{BB962C8B-B14F-4D97-AF65-F5344CB8AC3E}">
        <p14:creationId xmlns:p14="http://schemas.microsoft.com/office/powerpoint/2010/main" val="26187105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4F2E-1EE3-2605-5D00-A3C1068E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Compiler and Code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D117C-55D4-F86B-8D61-CBC0FDF24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445915"/>
            <a:ext cx="8229600" cy="8562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We extract model and hardware architecture logic into individual compiler template components.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27C981-EB45-7031-4170-A7D25E6AF115}"/>
              </a:ext>
            </a:extLst>
          </p:cNvPr>
          <p:cNvSpPr txBox="1">
            <a:spLocks/>
          </p:cNvSpPr>
          <p:nvPr/>
        </p:nvSpPr>
        <p:spPr>
          <a:xfrm>
            <a:off x="990598" y="1590675"/>
            <a:ext cx="9353552" cy="1428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Aptos" panose="020B00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123F3D-A303-60C1-09BD-3C531656A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80" b="6404"/>
          <a:stretch/>
        </p:blipFill>
        <p:spPr>
          <a:xfrm>
            <a:off x="269849" y="2457450"/>
            <a:ext cx="6021414" cy="28098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1E0B36-2A4E-2E09-538C-9E7D870C5402}"/>
              </a:ext>
            </a:extLst>
          </p:cNvPr>
          <p:cNvSpPr/>
          <p:nvPr/>
        </p:nvSpPr>
        <p:spPr>
          <a:xfrm>
            <a:off x="962027" y="5778466"/>
            <a:ext cx="4181475" cy="6794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ptos" panose="020B0004020202020204" pitchFamily="34" charset="0"/>
              </a:rPr>
              <a:t>Figure out which double buffer or input / output buffer to use for each layer.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9EAB1-49C1-EBEB-6302-3769638A6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1" b="48178"/>
          <a:stretch/>
        </p:blipFill>
        <p:spPr>
          <a:xfrm>
            <a:off x="6952681" y="2302164"/>
            <a:ext cx="3085369" cy="21166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2A3C7A-831E-9218-1436-C359FDBA6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71"/>
          <a:stretch/>
        </p:blipFill>
        <p:spPr>
          <a:xfrm>
            <a:off x="8654009" y="3371018"/>
            <a:ext cx="3101455" cy="21166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CB2917-32A5-2FA4-6D0C-84777A0E6A7C}"/>
              </a:ext>
            </a:extLst>
          </p:cNvPr>
          <p:cNvSpPr/>
          <p:nvPr/>
        </p:nvSpPr>
        <p:spPr>
          <a:xfrm>
            <a:off x="7048500" y="5778465"/>
            <a:ext cx="3790951" cy="6794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ptos" panose="020B0004020202020204" pitchFamily="34" charset="0"/>
              </a:rPr>
              <a:t>Mapping PyTorch layers and parameters to hardware kernels.</a:t>
            </a:r>
          </a:p>
        </p:txBody>
      </p:sp>
    </p:spTree>
    <p:extLst>
      <p:ext uri="{BB962C8B-B14F-4D97-AF65-F5344CB8AC3E}">
        <p14:creationId xmlns:p14="http://schemas.microsoft.com/office/powerpoint/2010/main" val="121133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E7B592A-ED6E-A8FA-ED32-19D163D09499}"/>
              </a:ext>
            </a:extLst>
          </p:cNvPr>
          <p:cNvGrpSpPr/>
          <p:nvPr/>
        </p:nvGrpSpPr>
        <p:grpSpPr>
          <a:xfrm>
            <a:off x="1776166" y="1683072"/>
            <a:ext cx="3176409" cy="3774365"/>
            <a:chOff x="1522166" y="1683072"/>
            <a:chExt cx="3176409" cy="377436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BC523E8-49E2-9D53-54B4-2D60663886DE}"/>
                </a:ext>
              </a:extLst>
            </p:cNvPr>
            <p:cNvGrpSpPr/>
            <p:nvPr/>
          </p:nvGrpSpPr>
          <p:grpSpPr>
            <a:xfrm flipV="1">
              <a:off x="2281936" y="3456635"/>
              <a:ext cx="1303537" cy="2000802"/>
              <a:chOff x="8836052" y="1284660"/>
              <a:chExt cx="1303537" cy="200080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73F79B5-14EA-43DB-D90E-3AC74F78E8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1284660"/>
                <a:ext cx="698801" cy="1971838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8B94385-A12F-1AE4-6E98-FD84CCAA2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6052" y="2102876"/>
                <a:ext cx="1303537" cy="118258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FCC318-D30B-CE27-32DD-0758A5A36668}"/>
                </a:ext>
              </a:extLst>
            </p:cNvPr>
            <p:cNvGrpSpPr/>
            <p:nvPr/>
          </p:nvGrpSpPr>
          <p:grpSpPr>
            <a:xfrm>
              <a:off x="1522166" y="1683072"/>
              <a:ext cx="3176409" cy="1756479"/>
              <a:chOff x="1522166" y="1683072"/>
              <a:chExt cx="3176409" cy="1756479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888AB50-2772-C84A-AB00-6DFF0E1C0A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1683072"/>
                <a:ext cx="650749" cy="1681069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EA5860F-BAC0-C9D4-7AF6-B922FDD235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1936" y="2283055"/>
                <a:ext cx="1303537" cy="1156496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13155F8-2459-A44E-E2C2-E40E856616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2166" y="3389679"/>
                <a:ext cx="3176409" cy="24334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DC8310-3B93-3DAC-273C-96FD4332FF7F}"/>
              </a:ext>
            </a:extLst>
          </p:cNvPr>
          <p:cNvGrpSpPr/>
          <p:nvPr/>
        </p:nvGrpSpPr>
        <p:grpSpPr>
          <a:xfrm>
            <a:off x="486172" y="2999389"/>
            <a:ext cx="2915634" cy="859221"/>
            <a:chOff x="2417379" y="3429000"/>
            <a:chExt cx="2915634" cy="859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05C5A11C-DF95-F46E-8CE5-2A241A3B07EE}"/>
                </a:ext>
              </a:extLst>
            </p:cNvPr>
            <p:cNvSpPr/>
            <p:nvPr/>
          </p:nvSpPr>
          <p:spPr>
            <a:xfrm>
              <a:off x="2417379" y="3429000"/>
              <a:ext cx="2915634" cy="859221"/>
            </a:xfrm>
            <a:prstGeom prst="round2Diag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1BA3CC-8F2B-DE00-D6CF-9116A03BCCF6}"/>
                </a:ext>
              </a:extLst>
            </p:cNvPr>
            <p:cNvGrpSpPr/>
            <p:nvPr/>
          </p:nvGrpSpPr>
          <p:grpSpPr>
            <a:xfrm>
              <a:off x="2512864" y="3615558"/>
              <a:ext cx="2600422" cy="523220"/>
              <a:chOff x="2312279" y="3384725"/>
              <a:chExt cx="2600422" cy="5232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1BC497-E544-7339-66CF-091BADE60D02}"/>
                  </a:ext>
                </a:extLst>
              </p:cNvPr>
              <p:cNvSpPr txBox="1"/>
              <p:nvPr/>
            </p:nvSpPr>
            <p:spPr>
              <a:xfrm>
                <a:off x="2312279" y="3384725"/>
                <a:ext cx="22807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Aptos" panose="020B0004020202020204" pitchFamily="34" charset="0"/>
                    <a:cs typeface="+mj-cs"/>
                  </a:rPr>
                  <a:t>GNNBuilder</a:t>
                </a:r>
                <a:endParaRPr lang="en-US" sz="2000" b="1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9AAEE47-9484-4E89-2D25-386704B67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56387" y="3416255"/>
                <a:ext cx="456314" cy="456314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478E0E-5BD3-505D-3903-85AEB161B968}"/>
              </a:ext>
            </a:extLst>
          </p:cNvPr>
          <p:cNvGrpSpPr/>
          <p:nvPr/>
        </p:nvGrpSpPr>
        <p:grpSpPr>
          <a:xfrm>
            <a:off x="-264435" y="1017444"/>
            <a:ext cx="7001302" cy="4909808"/>
            <a:chOff x="-705059" y="1017444"/>
            <a:chExt cx="7001302" cy="4909808"/>
          </a:xfrm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CE0B99FB-ADFF-2A27-C451-ADD379AEDE3F}"/>
                </a:ext>
              </a:extLst>
            </p:cNvPr>
            <p:cNvSpPr/>
            <p:nvPr/>
          </p:nvSpPr>
          <p:spPr>
            <a:xfrm rot="5400000">
              <a:off x="-667862" y="980247"/>
              <a:ext cx="4909808" cy="4984201"/>
            </a:xfrm>
            <a:prstGeom prst="blockArc">
              <a:avLst>
                <a:gd name="adj1" fmla="val 11595224"/>
                <a:gd name="adj2" fmla="val 21051129"/>
                <a:gd name="adj3" fmla="val 7410"/>
              </a:avLst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01FC308-300E-FE44-0E8D-470ADC321B6C}"/>
                </a:ext>
              </a:extLst>
            </p:cNvPr>
            <p:cNvSpPr/>
            <p:nvPr/>
          </p:nvSpPr>
          <p:spPr>
            <a:xfrm>
              <a:off x="3189243" y="2087229"/>
              <a:ext cx="2645416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Architecture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36F229D-8E45-1EEA-59DE-031EB437D15F}"/>
                </a:ext>
              </a:extLst>
            </p:cNvPr>
            <p:cNvSpPr/>
            <p:nvPr/>
          </p:nvSpPr>
          <p:spPr>
            <a:xfrm>
              <a:off x="2479904" y="1177049"/>
              <a:ext cx="291563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Generic Compute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785E35B-32F5-9849-B21C-2D9F5C49EAB6}"/>
                </a:ext>
              </a:extLst>
            </p:cNvPr>
            <p:cNvSpPr/>
            <p:nvPr/>
          </p:nvSpPr>
          <p:spPr>
            <a:xfrm>
              <a:off x="3650828" y="2997409"/>
              <a:ext cx="2645415" cy="875026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Design Space Exploration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C786890-8EAD-DC1E-9F3D-1E76292D7B61}"/>
                </a:ext>
              </a:extLst>
            </p:cNvPr>
            <p:cNvSpPr/>
            <p:nvPr/>
          </p:nvSpPr>
          <p:spPr>
            <a:xfrm>
              <a:off x="3189243" y="4051095"/>
              <a:ext cx="2645416" cy="87928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Performance Results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4E38CF-BDA6-CFED-982B-81572FA16105}"/>
                </a:ext>
              </a:extLst>
            </p:cNvPr>
            <p:cNvSpPr/>
            <p:nvPr/>
          </p:nvSpPr>
          <p:spPr>
            <a:xfrm>
              <a:off x="2475915" y="5109036"/>
              <a:ext cx="2919624" cy="731520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" panose="020B0004020202020204" pitchFamily="34" charset="0"/>
                </a:rPr>
                <a:t>Framework API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B60C00B-D522-0F72-2A2F-CF8942C9110A}"/>
              </a:ext>
            </a:extLst>
          </p:cNvPr>
          <p:cNvCxnSpPr>
            <a:cxnSpLocks/>
          </p:cNvCxnSpPr>
          <p:nvPr/>
        </p:nvCxnSpPr>
        <p:spPr>
          <a:xfrm>
            <a:off x="7726235" y="830317"/>
            <a:ext cx="0" cy="5570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B4C9C7-286F-AA56-5C8E-FECC03C0F915}"/>
              </a:ext>
            </a:extLst>
          </p:cNvPr>
          <p:cNvSpPr txBox="1">
            <a:spLocks/>
          </p:cNvSpPr>
          <p:nvPr/>
        </p:nvSpPr>
        <p:spPr>
          <a:xfrm>
            <a:off x="8133549" y="884608"/>
            <a:ext cx="3690149" cy="53256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Background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DL for Graphs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/>
              <a:t>GNNs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Accelerators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cs typeface="+mj-cs"/>
              </a:rPr>
              <a:t>GNNBuilder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Generic Compute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Architecture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Design Space Exploration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Performance Results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Framework API</a:t>
            </a:r>
            <a:endParaRPr lang="en-US" sz="1800" dirty="0">
              <a:solidFill>
                <a:schemeClr val="bg1">
                  <a:lumMod val="75000"/>
                </a:schemeClr>
              </a:solidFill>
              <a:cs typeface="+mj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Limitations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Ongoing Work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Documentation and Open Source</a:t>
            </a:r>
          </a:p>
        </p:txBody>
      </p:sp>
    </p:spTree>
    <p:extLst>
      <p:ext uri="{BB962C8B-B14F-4D97-AF65-F5344CB8AC3E}">
        <p14:creationId xmlns:p14="http://schemas.microsoft.com/office/powerpoint/2010/main" val="366846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77A9-6D1D-7011-193D-6B4EF028E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Neural Networks (GNNs)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3841E-5104-5CA8-30D1-5D3FFA4B5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35" y="1788500"/>
            <a:ext cx="4876208" cy="4463873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/>
              <a:t>Graph Convolutions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Node-Level Embedding </a:t>
            </a:r>
            <a:r>
              <a:rPr lang="en-US" sz="3000" b="1" dirty="0"/>
              <a:t>*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Pool Nodes </a:t>
            </a:r>
            <a:r>
              <a:rPr lang="en-US" sz="3000" b="1" dirty="0"/>
              <a:t>**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Graph Prediction Head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Graph-Level Embedding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b="1" dirty="0"/>
              <a:t>*</a:t>
            </a:r>
            <a:r>
              <a:rPr lang="en-US" sz="1800" dirty="0"/>
              <a:t>    Or compute edge embeddings</a:t>
            </a:r>
          </a:p>
          <a:p>
            <a:pPr marL="0" indent="0">
              <a:buNone/>
            </a:pPr>
            <a:r>
              <a:rPr lang="en-US" sz="1800" b="1" dirty="0"/>
              <a:t>**</a:t>
            </a:r>
            <a:r>
              <a:rPr lang="en-US" sz="1800" dirty="0"/>
              <a:t>  Stop here for node-level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 and edge-level tasks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A1B1A5B-96B5-D929-75E5-962850D0FD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54" r="60782" b="6709"/>
          <a:stretch/>
        </p:blipFill>
        <p:spPr>
          <a:xfrm>
            <a:off x="5273489" y="2405016"/>
            <a:ext cx="6080311" cy="32881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B25D9C-9305-2777-AFC3-39F76BEF118F}"/>
              </a:ext>
            </a:extLst>
          </p:cNvPr>
          <p:cNvSpPr/>
          <p:nvPr/>
        </p:nvSpPr>
        <p:spPr>
          <a:xfrm>
            <a:off x="5312743" y="2774923"/>
            <a:ext cx="404090" cy="40409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FF0C20-625E-EC09-D938-4361A4DD9BB3}"/>
              </a:ext>
            </a:extLst>
          </p:cNvPr>
          <p:cNvSpPr/>
          <p:nvPr/>
        </p:nvSpPr>
        <p:spPr>
          <a:xfrm>
            <a:off x="7724481" y="2678482"/>
            <a:ext cx="404090" cy="40409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67A171-2991-4B13-B393-5F9EA7EFC877}"/>
              </a:ext>
            </a:extLst>
          </p:cNvPr>
          <p:cNvSpPr/>
          <p:nvPr/>
        </p:nvSpPr>
        <p:spPr>
          <a:xfrm>
            <a:off x="8812063" y="2288010"/>
            <a:ext cx="404090" cy="40409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EE163-97A0-3AD5-B4F7-4D23ECD06171}"/>
              </a:ext>
            </a:extLst>
          </p:cNvPr>
          <p:cNvSpPr/>
          <p:nvPr/>
        </p:nvSpPr>
        <p:spPr>
          <a:xfrm>
            <a:off x="7187823" y="1788500"/>
            <a:ext cx="475281" cy="3306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8D9CE0-2978-D87D-C5FE-5FC780A29D1A}"/>
              </a:ext>
            </a:extLst>
          </p:cNvPr>
          <p:cNvSpPr/>
          <p:nvPr/>
        </p:nvSpPr>
        <p:spPr>
          <a:xfrm>
            <a:off x="11353800" y="1822145"/>
            <a:ext cx="475281" cy="3306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C33F052-74C0-B2CE-869B-A1E570B14272}"/>
              </a:ext>
            </a:extLst>
          </p:cNvPr>
          <p:cNvSpPr/>
          <p:nvPr/>
        </p:nvSpPr>
        <p:spPr>
          <a:xfrm>
            <a:off x="6970216" y="2117933"/>
            <a:ext cx="481395" cy="1213503"/>
          </a:xfrm>
          <a:custGeom>
            <a:avLst/>
            <a:gdLst>
              <a:gd name="connsiteX0" fmla="*/ 461473 w 481395"/>
              <a:gd name="connsiteY0" fmla="*/ 0 h 1213503"/>
              <a:gd name="connsiteX1" fmla="*/ 427290 w 481395"/>
              <a:gd name="connsiteY1" fmla="*/ 649480 h 1213503"/>
              <a:gd name="connsiteX2" fmla="*/ 0 w 481395"/>
              <a:gd name="connsiteY2" fmla="*/ 1213503 h 1213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395" h="1213503">
                <a:moveTo>
                  <a:pt x="461473" y="0"/>
                </a:moveTo>
                <a:cubicBezTo>
                  <a:pt x="482837" y="223615"/>
                  <a:pt x="504202" y="447230"/>
                  <a:pt x="427290" y="649480"/>
                </a:cubicBezTo>
                <a:cubicBezTo>
                  <a:pt x="350378" y="851731"/>
                  <a:pt x="85458" y="1116651"/>
                  <a:pt x="0" y="1213503"/>
                </a:cubicBezTo>
              </a:path>
            </a:pathLst>
          </a:cu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B4CAAF-D95D-4B77-06F0-FD756143A599}"/>
              </a:ext>
            </a:extLst>
          </p:cNvPr>
          <p:cNvSpPr/>
          <p:nvPr/>
        </p:nvSpPr>
        <p:spPr>
          <a:xfrm>
            <a:off x="11038014" y="2152796"/>
            <a:ext cx="632337" cy="1665750"/>
          </a:xfrm>
          <a:custGeom>
            <a:avLst/>
            <a:gdLst>
              <a:gd name="connsiteX0" fmla="*/ 461473 w 481395"/>
              <a:gd name="connsiteY0" fmla="*/ 0 h 1213503"/>
              <a:gd name="connsiteX1" fmla="*/ 427290 w 481395"/>
              <a:gd name="connsiteY1" fmla="*/ 649480 h 1213503"/>
              <a:gd name="connsiteX2" fmla="*/ 0 w 481395"/>
              <a:gd name="connsiteY2" fmla="*/ 1213503 h 1213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395" h="1213503">
                <a:moveTo>
                  <a:pt x="461473" y="0"/>
                </a:moveTo>
                <a:cubicBezTo>
                  <a:pt x="482837" y="223615"/>
                  <a:pt x="504202" y="447230"/>
                  <a:pt x="427290" y="649480"/>
                </a:cubicBezTo>
                <a:cubicBezTo>
                  <a:pt x="350378" y="851731"/>
                  <a:pt x="85458" y="1116651"/>
                  <a:pt x="0" y="1213503"/>
                </a:cubicBezTo>
              </a:path>
            </a:pathLst>
          </a:cu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77A9-6D1D-7011-193D-6B4EF028E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Neural Networks (GNNs)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3841E-5104-5CA8-30D1-5D3FFA4B5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35" y="1788500"/>
            <a:ext cx="4876208" cy="4463873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/>
              <a:t>Graph Convolutions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Node-Level Embedding </a:t>
            </a:r>
            <a:r>
              <a:rPr lang="en-US" sz="3000" b="1" dirty="0"/>
              <a:t>*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Pool Nodes </a:t>
            </a:r>
            <a:r>
              <a:rPr lang="en-US" sz="3000" b="1" dirty="0"/>
              <a:t>**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Graph Prediction Head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Graph-Level Embedding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b="1" dirty="0"/>
              <a:t>*</a:t>
            </a:r>
            <a:r>
              <a:rPr lang="en-US" sz="1800" dirty="0"/>
              <a:t>    Or compute edge embeddings</a:t>
            </a:r>
          </a:p>
          <a:p>
            <a:pPr marL="0" indent="0">
              <a:buNone/>
            </a:pPr>
            <a:r>
              <a:rPr lang="en-US" sz="1800" b="1" dirty="0"/>
              <a:t>**</a:t>
            </a:r>
            <a:r>
              <a:rPr lang="en-US" sz="1800" dirty="0"/>
              <a:t>  Stop here for node-level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 and edge-level tasks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A1B1A5B-96B5-D929-75E5-962850D0FD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54" r="60782" b="6709"/>
          <a:stretch/>
        </p:blipFill>
        <p:spPr>
          <a:xfrm>
            <a:off x="5273489" y="2405016"/>
            <a:ext cx="6080311" cy="32881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B25D9C-9305-2777-AFC3-39F76BEF118F}"/>
              </a:ext>
            </a:extLst>
          </p:cNvPr>
          <p:cNvSpPr/>
          <p:nvPr/>
        </p:nvSpPr>
        <p:spPr>
          <a:xfrm>
            <a:off x="5312743" y="2774923"/>
            <a:ext cx="404090" cy="40409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ptos" panose="020B000402020202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FF0C20-625E-EC09-D938-4361A4DD9BB3}"/>
              </a:ext>
            </a:extLst>
          </p:cNvPr>
          <p:cNvSpPr/>
          <p:nvPr/>
        </p:nvSpPr>
        <p:spPr>
          <a:xfrm>
            <a:off x="7724481" y="2678482"/>
            <a:ext cx="404090" cy="40409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ptos" panose="020B0004020202020204" pitchFamily="34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67A171-2991-4B13-B393-5F9EA7EFC877}"/>
              </a:ext>
            </a:extLst>
          </p:cNvPr>
          <p:cNvSpPr/>
          <p:nvPr/>
        </p:nvSpPr>
        <p:spPr>
          <a:xfrm>
            <a:off x="8812063" y="2288010"/>
            <a:ext cx="404090" cy="40409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ptos" panose="020B0004020202020204" pitchFamily="34" charset="0"/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EE163-97A0-3AD5-B4F7-4D23ECD06171}"/>
              </a:ext>
            </a:extLst>
          </p:cNvPr>
          <p:cNvSpPr/>
          <p:nvPr/>
        </p:nvSpPr>
        <p:spPr>
          <a:xfrm>
            <a:off x="7187823" y="1788500"/>
            <a:ext cx="475281" cy="3306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ptos" panose="020B0004020202020204" pitchFamily="34" charset="0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8D9CE0-2978-D87D-C5FE-5FC780A29D1A}"/>
              </a:ext>
            </a:extLst>
          </p:cNvPr>
          <p:cNvSpPr/>
          <p:nvPr/>
        </p:nvSpPr>
        <p:spPr>
          <a:xfrm>
            <a:off x="11353800" y="1822145"/>
            <a:ext cx="475281" cy="3306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ptos" panose="020B0004020202020204" pitchFamily="34" charset="0"/>
              </a:rPr>
              <a:t>5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C33F052-74C0-B2CE-869B-A1E570B14272}"/>
              </a:ext>
            </a:extLst>
          </p:cNvPr>
          <p:cNvSpPr/>
          <p:nvPr/>
        </p:nvSpPr>
        <p:spPr>
          <a:xfrm>
            <a:off x="6970216" y="2117933"/>
            <a:ext cx="481395" cy="1213503"/>
          </a:xfrm>
          <a:custGeom>
            <a:avLst/>
            <a:gdLst>
              <a:gd name="connsiteX0" fmla="*/ 461473 w 481395"/>
              <a:gd name="connsiteY0" fmla="*/ 0 h 1213503"/>
              <a:gd name="connsiteX1" fmla="*/ 427290 w 481395"/>
              <a:gd name="connsiteY1" fmla="*/ 649480 h 1213503"/>
              <a:gd name="connsiteX2" fmla="*/ 0 w 481395"/>
              <a:gd name="connsiteY2" fmla="*/ 1213503 h 1213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395" h="1213503">
                <a:moveTo>
                  <a:pt x="461473" y="0"/>
                </a:moveTo>
                <a:cubicBezTo>
                  <a:pt x="482837" y="223615"/>
                  <a:pt x="504202" y="447230"/>
                  <a:pt x="427290" y="649480"/>
                </a:cubicBezTo>
                <a:cubicBezTo>
                  <a:pt x="350378" y="851731"/>
                  <a:pt x="85458" y="1116651"/>
                  <a:pt x="0" y="1213503"/>
                </a:cubicBezTo>
              </a:path>
            </a:pathLst>
          </a:cu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B4CAAF-D95D-4B77-06F0-FD756143A599}"/>
              </a:ext>
            </a:extLst>
          </p:cNvPr>
          <p:cNvSpPr/>
          <p:nvPr/>
        </p:nvSpPr>
        <p:spPr>
          <a:xfrm>
            <a:off x="11038014" y="2152796"/>
            <a:ext cx="632337" cy="1665750"/>
          </a:xfrm>
          <a:custGeom>
            <a:avLst/>
            <a:gdLst>
              <a:gd name="connsiteX0" fmla="*/ 461473 w 481395"/>
              <a:gd name="connsiteY0" fmla="*/ 0 h 1213503"/>
              <a:gd name="connsiteX1" fmla="*/ 427290 w 481395"/>
              <a:gd name="connsiteY1" fmla="*/ 649480 h 1213503"/>
              <a:gd name="connsiteX2" fmla="*/ 0 w 481395"/>
              <a:gd name="connsiteY2" fmla="*/ 1213503 h 1213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395" h="1213503">
                <a:moveTo>
                  <a:pt x="461473" y="0"/>
                </a:moveTo>
                <a:cubicBezTo>
                  <a:pt x="482837" y="223615"/>
                  <a:pt x="504202" y="447230"/>
                  <a:pt x="427290" y="649480"/>
                </a:cubicBezTo>
                <a:cubicBezTo>
                  <a:pt x="350378" y="851731"/>
                  <a:pt x="85458" y="1116651"/>
                  <a:pt x="0" y="1213503"/>
                </a:cubicBezTo>
              </a:path>
            </a:pathLst>
          </a:cu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A3D52-3FC0-C87C-2128-B034525998B1}"/>
              </a:ext>
            </a:extLst>
          </p:cNvPr>
          <p:cNvSpPr txBox="1"/>
          <p:nvPr/>
        </p:nvSpPr>
        <p:spPr>
          <a:xfrm>
            <a:off x="895351" y="1705121"/>
            <a:ext cx="3390900" cy="44767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8C916B-B15E-08DC-4EAF-4BBD78446383}"/>
              </a:ext>
            </a:extLst>
          </p:cNvPr>
          <p:cNvSpPr txBox="1"/>
          <p:nvPr/>
        </p:nvSpPr>
        <p:spPr>
          <a:xfrm>
            <a:off x="5183344" y="2609342"/>
            <a:ext cx="2479760" cy="268892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8522A0-4EF0-55FE-1F4E-15E5DCBB9083}"/>
              </a:ext>
            </a:extLst>
          </p:cNvPr>
          <p:cNvSpPr txBox="1"/>
          <p:nvPr/>
        </p:nvSpPr>
        <p:spPr>
          <a:xfrm>
            <a:off x="4023429" y="5463846"/>
            <a:ext cx="47886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tos" panose="020B0004020202020204" pitchFamily="34" charset="0"/>
              </a:rPr>
              <a:t>This part is the challenge!</a:t>
            </a:r>
          </a:p>
        </p:txBody>
      </p:sp>
    </p:spTree>
    <p:extLst>
      <p:ext uri="{BB962C8B-B14F-4D97-AF65-F5344CB8AC3E}">
        <p14:creationId xmlns:p14="http://schemas.microsoft.com/office/powerpoint/2010/main" val="383852161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E4B83BB0-0894-4AC9-9FDB-0D232ACA4C48}" vid="{4DC9D3E0-ACA9-41D6-ADC3-3F9C23AC6D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5ac0ebc-6b43-4c43-a3e3-0866c693372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AC58C9D4C6A14C9FAFB4EDE3D1F47F" ma:contentTypeVersion="16" ma:contentTypeDescription="Create a new document." ma:contentTypeScope="" ma:versionID="8af319cd7c54eb2107d301786e6cbe23">
  <xsd:schema xmlns:xsd="http://www.w3.org/2001/XMLSchema" xmlns:xs="http://www.w3.org/2001/XMLSchema" xmlns:p="http://schemas.microsoft.com/office/2006/metadata/properties" xmlns:ns3="75ac0ebc-6b43-4c43-a3e3-0866c6933723" xmlns:ns4="0998ee41-3f6a-4580-b692-5ff1197ab94d" targetNamespace="http://schemas.microsoft.com/office/2006/metadata/properties" ma:root="true" ma:fieldsID="0232b00d25fee9e2b771e8e3cb10c111" ns3:_="" ns4:_="">
    <xsd:import namespace="75ac0ebc-6b43-4c43-a3e3-0866c6933723"/>
    <xsd:import namespace="0998ee41-3f6a-4580-b692-5ff1197ab94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ac0ebc-6b43-4c43-a3e3-0866c69337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98ee41-3f6a-4580-b692-5ff1197ab94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41A9EE-900D-4F80-9543-2C0C8AC394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71E327-57D9-42C6-937F-271AB5C9CB72}">
  <ds:schemaRefs>
    <ds:schemaRef ds:uri="http://schemas.microsoft.com/office/2006/metadata/properties"/>
    <ds:schemaRef ds:uri="75ac0ebc-6b43-4c43-a3e3-0866c6933723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0998ee41-3f6a-4580-b692-5ff1197ab94d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DA04CAD-7D82-478A-A025-5C891A2FFDD8}">
  <ds:schemaRefs>
    <ds:schemaRef ds:uri="0998ee41-3f6a-4580-b692-5ff1197ab94d"/>
    <ds:schemaRef ds:uri="75ac0ebc-6b43-4c43-a3e3-0866c69337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1208</TotalTime>
  <Words>2887</Words>
  <Application>Microsoft Office PowerPoint</Application>
  <PresentationFormat>Widescreen</PresentationFormat>
  <Paragraphs>784</Paragraphs>
  <Slides>66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Aptos</vt:lpstr>
      <vt:lpstr>Aptos Mono</vt:lpstr>
      <vt:lpstr>Arial</vt:lpstr>
      <vt:lpstr>Calibri</vt:lpstr>
      <vt:lpstr>Theme2</vt:lpstr>
      <vt:lpstr>GNNBuilder An Automated Framework for Generic Graph Neural Network Accelerator Generation, Simulation, and Optimization</vt:lpstr>
      <vt:lpstr>PowerPoint Presentation</vt:lpstr>
      <vt:lpstr>PowerPoint Presentation</vt:lpstr>
      <vt:lpstr>Deep Learning for Graphs</vt:lpstr>
      <vt:lpstr>Deep Learning for Graphs</vt:lpstr>
      <vt:lpstr>Deep Learning for Graphs</vt:lpstr>
      <vt:lpstr>PowerPoint Presentation</vt:lpstr>
      <vt:lpstr>Graph Neural Networks (GNNs)</vt:lpstr>
      <vt:lpstr>Graph Neural Networks (GNNs)</vt:lpstr>
      <vt:lpstr>PowerPoint Presentation</vt:lpstr>
      <vt:lpstr>GNN Hardware Acceleration Landscape</vt:lpstr>
      <vt:lpstr>Design Workflow</vt:lpstr>
      <vt:lpstr>GNNBuilder Overview</vt:lpstr>
      <vt:lpstr>PowerPoint Presentation</vt:lpstr>
      <vt:lpstr>PowerPoint Presentation</vt:lpstr>
      <vt:lpstr>“SpMM is Not All You Need”</vt:lpstr>
      <vt:lpstr>“SpMM is Not All You Need”</vt:lpstr>
      <vt:lpstr>Generic Compute</vt:lpstr>
      <vt:lpstr>Generic Compute</vt:lpstr>
      <vt:lpstr>PowerPoint Presentation</vt:lpstr>
      <vt:lpstr>Model Architecture</vt:lpstr>
      <vt:lpstr>Model Architecture</vt:lpstr>
      <vt:lpstr>PowerPoint Presentation</vt:lpstr>
      <vt:lpstr>Hardware Architecture</vt:lpstr>
      <vt:lpstr>Hardware Architecture</vt:lpstr>
      <vt:lpstr>Graph Representation in Memory</vt:lpstr>
      <vt:lpstr>PowerPoint Presentation</vt:lpstr>
      <vt:lpstr>PowerPoint Presentation</vt:lpstr>
      <vt:lpstr>HLS Implementation</vt:lpstr>
      <vt:lpstr>HLS Implementation</vt:lpstr>
      <vt:lpstr>HLS Implementation</vt:lpstr>
      <vt:lpstr>HLS Implementation</vt:lpstr>
      <vt:lpstr>HLS Implementation</vt:lpstr>
      <vt:lpstr>HLS Implementation</vt:lpstr>
      <vt:lpstr>PowerPoint Presentation</vt:lpstr>
      <vt:lpstr>Compiler and Code Generation</vt:lpstr>
      <vt:lpstr>Compiler and Code Generation</vt:lpstr>
      <vt:lpstr>Extra Features</vt:lpstr>
      <vt:lpstr>PowerPoint Presentation</vt:lpstr>
      <vt:lpstr>Design Space Exploration</vt:lpstr>
      <vt:lpstr>Design Space Exploration</vt:lpstr>
      <vt:lpstr>Design Space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Framework API</vt:lpstr>
      <vt:lpstr>PowerPoint Presentation</vt:lpstr>
      <vt:lpstr>PowerPoint Presentation</vt:lpstr>
      <vt:lpstr>PowerPoint Presentation</vt:lpstr>
      <vt:lpstr>Limitations</vt:lpstr>
      <vt:lpstr>Limitations</vt:lpstr>
      <vt:lpstr>PowerPoint Presentation</vt:lpstr>
      <vt:lpstr>Ongoing Work</vt:lpstr>
      <vt:lpstr>PowerPoint Presentation</vt:lpstr>
      <vt:lpstr>Source Code + Documentation + Setup</vt:lpstr>
      <vt:lpstr>How to Add a New Graph Convolution Layer</vt:lpstr>
      <vt:lpstr>GNNBuilder An Automated Framework for Generic Graph Neural Network Accelerator Generation, Simulation, and Optimization</vt:lpstr>
      <vt:lpstr>PowerPoint Presentation</vt:lpstr>
      <vt:lpstr>Sharc Lab @ Georgia Tech</vt:lpstr>
      <vt:lpstr>Deep Learning on Graphs</vt:lpstr>
      <vt:lpstr>PowerPoint Presentation</vt:lpstr>
      <vt:lpstr>PowerPoint Presentation</vt:lpstr>
      <vt:lpstr>PowerPoint Presentation</vt:lpstr>
      <vt:lpstr>Compiler and Code Generation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Abi-Karam, Stefan</dc:creator>
  <cp:lastModifiedBy>Abi-Karam, Stefan</cp:lastModifiedBy>
  <cp:revision>3</cp:revision>
  <dcterms:created xsi:type="dcterms:W3CDTF">2023-09-01T00:49:55Z</dcterms:created>
  <dcterms:modified xsi:type="dcterms:W3CDTF">2023-09-05T07:12:23Z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0x010100E6AC58C9D4C6A14C9FAFB4EDE3D1F47F</vt:lpwstr>
  </property>
</Properties>
</file>